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38.xml" ContentType="application/vnd.openxmlformats-officedocument.presentationml.notes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iagrams/drawing1.xml" ContentType="application/vnd.ms-office.drawingml.diagramDrawing+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diagrams/quickStyle1.xml" ContentType="application/vnd.openxmlformats-officedocument.drawingml.diagramStyl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diagrams/layout2.xml" ContentType="application/vnd.openxmlformats-officedocument.drawingml.diagramLayout+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notesSlides/notesSlide2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notesMasterIdLst>
    <p:notesMasterId r:id="rId41"/>
  </p:notesMasterIdLst>
  <p:handoutMasterIdLst>
    <p:handoutMasterId r:id="rId42"/>
  </p:handoutMasterIdLst>
  <p:sldIdLst>
    <p:sldId id="256" r:id="rId2"/>
    <p:sldId id="286" r:id="rId3"/>
    <p:sldId id="303" r:id="rId4"/>
    <p:sldId id="304" r:id="rId5"/>
    <p:sldId id="305" r:id="rId6"/>
    <p:sldId id="281" r:id="rId7"/>
    <p:sldId id="284" r:id="rId8"/>
    <p:sldId id="306" r:id="rId9"/>
    <p:sldId id="266" r:id="rId10"/>
    <p:sldId id="309" r:id="rId11"/>
    <p:sldId id="310" r:id="rId12"/>
    <p:sldId id="258" r:id="rId13"/>
    <p:sldId id="259" r:id="rId14"/>
    <p:sldId id="260" r:id="rId15"/>
    <p:sldId id="257" r:id="rId16"/>
    <p:sldId id="261" r:id="rId17"/>
    <p:sldId id="307" r:id="rId18"/>
    <p:sldId id="262" r:id="rId19"/>
    <p:sldId id="263" r:id="rId20"/>
    <p:sldId id="264" r:id="rId21"/>
    <p:sldId id="265" r:id="rId22"/>
    <p:sldId id="277" r:id="rId23"/>
    <p:sldId id="267" r:id="rId24"/>
    <p:sldId id="311" r:id="rId25"/>
    <p:sldId id="312" r:id="rId26"/>
    <p:sldId id="268" r:id="rId27"/>
    <p:sldId id="269" r:id="rId28"/>
    <p:sldId id="270" r:id="rId29"/>
    <p:sldId id="271" r:id="rId30"/>
    <p:sldId id="273" r:id="rId31"/>
    <p:sldId id="308" r:id="rId32"/>
    <p:sldId id="274" r:id="rId33"/>
    <p:sldId id="288" r:id="rId34"/>
    <p:sldId id="290" r:id="rId35"/>
    <p:sldId id="292" r:id="rId36"/>
    <p:sldId id="275" r:id="rId37"/>
    <p:sldId id="302" r:id="rId38"/>
    <p:sldId id="298" r:id="rId39"/>
    <p:sldId id="276"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6600"/>
    <a:srgbClr val="FFC32D"/>
    <a:srgbClr val="FFD875"/>
    <a:srgbClr val="FF3300"/>
    <a:srgbClr val="FFEBB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521" autoAdjust="0"/>
    <p:restoredTop sz="50175" autoAdjust="0"/>
  </p:normalViewPr>
  <p:slideViewPr>
    <p:cSldViewPr>
      <p:cViewPr>
        <p:scale>
          <a:sx n="50" d="100"/>
          <a:sy n="50" d="100"/>
        </p:scale>
        <p:origin x="-1566" y="-63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38" d="100"/>
          <a:sy n="38" d="100"/>
        </p:scale>
        <p:origin x="-2262" y="-12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DE2F8A2-F615-4479-9029-A6ED72BEB9AA}" type="doc">
      <dgm:prSet loTypeId="urn:microsoft.com/office/officeart/2005/8/layout/chart3" loCatId="relationship" qsTypeId="urn:microsoft.com/office/officeart/2005/8/quickstyle/simple1" qsCatId="simple" csTypeId="urn:microsoft.com/office/officeart/2005/8/colors/accent1_2" csCatId="accent1" phldr="1"/>
      <dgm:spPr/>
    </dgm:pt>
    <dgm:pt modelId="{CBEC9CCE-3E05-4F4B-A875-DFB9423BF7D1}">
      <dgm:prSet phldrT="[Text]"/>
      <dgm:spPr/>
      <dgm:t>
        <a:bodyPr/>
        <a:lstStyle/>
        <a:p>
          <a:r>
            <a:rPr lang="en-US" dirty="0" smtClean="0"/>
            <a:t>L2</a:t>
          </a:r>
          <a:endParaRPr lang="en-US" dirty="0"/>
        </a:p>
      </dgm:t>
    </dgm:pt>
    <dgm:pt modelId="{378FC2B9-A6FC-4C4A-A5F7-A70BB9AA0F34}" type="parTrans" cxnId="{5EFCD107-ED67-457B-8B36-EE2ABC4D1178}">
      <dgm:prSet/>
      <dgm:spPr/>
      <dgm:t>
        <a:bodyPr/>
        <a:lstStyle/>
        <a:p>
          <a:endParaRPr lang="en-US"/>
        </a:p>
      </dgm:t>
    </dgm:pt>
    <dgm:pt modelId="{DDCC4EEE-FA02-4EF7-91D9-122DB875D78A}" type="sibTrans" cxnId="{5EFCD107-ED67-457B-8B36-EE2ABC4D1178}">
      <dgm:prSet/>
      <dgm:spPr/>
      <dgm:t>
        <a:bodyPr/>
        <a:lstStyle/>
        <a:p>
          <a:endParaRPr lang="en-US"/>
        </a:p>
      </dgm:t>
    </dgm:pt>
    <dgm:pt modelId="{C41C5736-7C22-491C-B303-F5E85A44EC2C}">
      <dgm:prSet phldrT="[Text]"/>
      <dgm:spPr/>
      <dgm:t>
        <a:bodyPr/>
        <a:lstStyle/>
        <a:p>
          <a:r>
            <a:rPr lang="en-US" dirty="0" smtClean="0"/>
            <a:t>CUP</a:t>
          </a:r>
          <a:endParaRPr lang="en-US" dirty="0"/>
        </a:p>
      </dgm:t>
    </dgm:pt>
    <dgm:pt modelId="{932BA441-1914-4752-B05C-E4387D838022}" type="parTrans" cxnId="{3B33064D-CEFC-4B49-8C6F-A0137D6A1775}">
      <dgm:prSet/>
      <dgm:spPr/>
      <dgm:t>
        <a:bodyPr/>
        <a:lstStyle/>
        <a:p>
          <a:endParaRPr lang="en-US"/>
        </a:p>
      </dgm:t>
    </dgm:pt>
    <dgm:pt modelId="{A4854469-795F-44B7-B8D9-419E53E8D790}" type="sibTrans" cxnId="{3B33064D-CEFC-4B49-8C6F-A0137D6A1775}">
      <dgm:prSet/>
      <dgm:spPr/>
      <dgm:t>
        <a:bodyPr/>
        <a:lstStyle/>
        <a:p>
          <a:endParaRPr lang="en-US"/>
        </a:p>
      </dgm:t>
    </dgm:pt>
    <dgm:pt modelId="{7C28AA24-166E-44BE-8624-DDECBE84117F}">
      <dgm:prSet phldrT="[Text]"/>
      <dgm:spPr/>
      <dgm:t>
        <a:bodyPr/>
        <a:lstStyle/>
        <a:p>
          <a:r>
            <a:rPr lang="en-US" dirty="0" smtClean="0"/>
            <a:t>L1</a:t>
          </a:r>
          <a:endParaRPr lang="en-US" dirty="0"/>
        </a:p>
      </dgm:t>
    </dgm:pt>
    <dgm:pt modelId="{0B1DCA2C-14B1-4454-89DD-496A53E481DD}" type="parTrans" cxnId="{DD350AC2-F73E-4FC7-A817-425BBB938E03}">
      <dgm:prSet/>
      <dgm:spPr/>
      <dgm:t>
        <a:bodyPr/>
        <a:lstStyle/>
        <a:p>
          <a:endParaRPr lang="en-US"/>
        </a:p>
      </dgm:t>
    </dgm:pt>
    <dgm:pt modelId="{3F38C262-593C-425F-B9AD-F583323495CF}" type="sibTrans" cxnId="{DD350AC2-F73E-4FC7-A817-425BBB938E03}">
      <dgm:prSet/>
      <dgm:spPr/>
      <dgm:t>
        <a:bodyPr/>
        <a:lstStyle/>
        <a:p>
          <a:endParaRPr lang="en-US"/>
        </a:p>
      </dgm:t>
    </dgm:pt>
    <dgm:pt modelId="{D0D9A9B4-C645-477B-993D-2296FC8E9C84}" type="pres">
      <dgm:prSet presAssocID="{8DE2F8A2-F615-4479-9029-A6ED72BEB9AA}" presName="compositeShape" presStyleCnt="0">
        <dgm:presLayoutVars>
          <dgm:chMax val="7"/>
          <dgm:dir/>
          <dgm:resizeHandles val="exact"/>
        </dgm:presLayoutVars>
      </dgm:prSet>
      <dgm:spPr/>
    </dgm:pt>
    <dgm:pt modelId="{0FE93284-CB0A-452B-8717-1FCCAD5441DB}" type="pres">
      <dgm:prSet presAssocID="{8DE2F8A2-F615-4479-9029-A6ED72BEB9AA}" presName="wedge1" presStyleLbl="node1" presStyleIdx="0" presStyleCnt="3"/>
      <dgm:spPr/>
      <dgm:t>
        <a:bodyPr/>
        <a:lstStyle/>
        <a:p>
          <a:endParaRPr lang="en-US"/>
        </a:p>
      </dgm:t>
    </dgm:pt>
    <dgm:pt modelId="{F6C3EE07-B66E-482F-99FD-FBDE3AC8B5CD}" type="pres">
      <dgm:prSet presAssocID="{8DE2F8A2-F615-4479-9029-A6ED72BEB9AA}" presName="wedge1Tx" presStyleLbl="node1" presStyleIdx="0" presStyleCnt="3">
        <dgm:presLayoutVars>
          <dgm:chMax val="0"/>
          <dgm:chPref val="0"/>
          <dgm:bulletEnabled val="1"/>
        </dgm:presLayoutVars>
      </dgm:prSet>
      <dgm:spPr/>
      <dgm:t>
        <a:bodyPr/>
        <a:lstStyle/>
        <a:p>
          <a:endParaRPr lang="en-US"/>
        </a:p>
      </dgm:t>
    </dgm:pt>
    <dgm:pt modelId="{95523567-8B20-4743-9842-FBF57241192E}" type="pres">
      <dgm:prSet presAssocID="{8DE2F8A2-F615-4479-9029-A6ED72BEB9AA}" presName="wedge2" presStyleLbl="node1" presStyleIdx="1" presStyleCnt="3"/>
      <dgm:spPr/>
      <dgm:t>
        <a:bodyPr/>
        <a:lstStyle/>
        <a:p>
          <a:endParaRPr lang="en-US"/>
        </a:p>
      </dgm:t>
    </dgm:pt>
    <dgm:pt modelId="{90276AB2-7AE7-433A-8097-0E7994AA259F}" type="pres">
      <dgm:prSet presAssocID="{8DE2F8A2-F615-4479-9029-A6ED72BEB9AA}" presName="wedge2Tx" presStyleLbl="node1" presStyleIdx="1" presStyleCnt="3">
        <dgm:presLayoutVars>
          <dgm:chMax val="0"/>
          <dgm:chPref val="0"/>
          <dgm:bulletEnabled val="1"/>
        </dgm:presLayoutVars>
      </dgm:prSet>
      <dgm:spPr/>
      <dgm:t>
        <a:bodyPr/>
        <a:lstStyle/>
        <a:p>
          <a:endParaRPr lang="en-US"/>
        </a:p>
      </dgm:t>
    </dgm:pt>
    <dgm:pt modelId="{7B0CB64A-B562-4B8B-A22F-7E16FCE56142}" type="pres">
      <dgm:prSet presAssocID="{8DE2F8A2-F615-4479-9029-A6ED72BEB9AA}" presName="wedge3" presStyleLbl="node1" presStyleIdx="2" presStyleCnt="3"/>
      <dgm:spPr/>
      <dgm:t>
        <a:bodyPr/>
        <a:lstStyle/>
        <a:p>
          <a:endParaRPr lang="en-US"/>
        </a:p>
      </dgm:t>
    </dgm:pt>
    <dgm:pt modelId="{61B99474-C932-4799-B9E5-DFC4C6B05677}" type="pres">
      <dgm:prSet presAssocID="{8DE2F8A2-F615-4479-9029-A6ED72BEB9AA}" presName="wedge3Tx" presStyleLbl="node1" presStyleIdx="2" presStyleCnt="3">
        <dgm:presLayoutVars>
          <dgm:chMax val="0"/>
          <dgm:chPref val="0"/>
          <dgm:bulletEnabled val="1"/>
        </dgm:presLayoutVars>
      </dgm:prSet>
      <dgm:spPr/>
      <dgm:t>
        <a:bodyPr/>
        <a:lstStyle/>
        <a:p>
          <a:endParaRPr lang="en-US"/>
        </a:p>
      </dgm:t>
    </dgm:pt>
  </dgm:ptLst>
  <dgm:cxnLst>
    <dgm:cxn modelId="{7F841B6E-0F72-4837-8B38-23867748C25A}" type="presOf" srcId="{7C28AA24-166E-44BE-8624-DDECBE84117F}" destId="{61B99474-C932-4799-B9E5-DFC4C6B05677}" srcOrd="1" destOrd="0" presId="urn:microsoft.com/office/officeart/2005/8/layout/chart3"/>
    <dgm:cxn modelId="{22536A14-37B6-4438-9040-A82AEB70782D}" type="presOf" srcId="{8DE2F8A2-F615-4479-9029-A6ED72BEB9AA}" destId="{D0D9A9B4-C645-477B-993D-2296FC8E9C84}" srcOrd="0" destOrd="0" presId="urn:microsoft.com/office/officeart/2005/8/layout/chart3"/>
    <dgm:cxn modelId="{492DC4BD-9AD3-4282-ADB4-ACD077DFD910}" type="presOf" srcId="{7C28AA24-166E-44BE-8624-DDECBE84117F}" destId="{7B0CB64A-B562-4B8B-A22F-7E16FCE56142}" srcOrd="0" destOrd="0" presId="urn:microsoft.com/office/officeart/2005/8/layout/chart3"/>
    <dgm:cxn modelId="{3B33064D-CEFC-4B49-8C6F-A0137D6A1775}" srcId="{8DE2F8A2-F615-4479-9029-A6ED72BEB9AA}" destId="{C41C5736-7C22-491C-B303-F5E85A44EC2C}" srcOrd="1" destOrd="0" parTransId="{932BA441-1914-4752-B05C-E4387D838022}" sibTransId="{A4854469-795F-44B7-B8D9-419E53E8D790}"/>
    <dgm:cxn modelId="{241F20CB-68DA-4D71-804E-B8B9968C9704}" type="presOf" srcId="{C41C5736-7C22-491C-B303-F5E85A44EC2C}" destId="{95523567-8B20-4743-9842-FBF57241192E}" srcOrd="0" destOrd="0" presId="urn:microsoft.com/office/officeart/2005/8/layout/chart3"/>
    <dgm:cxn modelId="{5EFCD107-ED67-457B-8B36-EE2ABC4D1178}" srcId="{8DE2F8A2-F615-4479-9029-A6ED72BEB9AA}" destId="{CBEC9CCE-3E05-4F4B-A875-DFB9423BF7D1}" srcOrd="0" destOrd="0" parTransId="{378FC2B9-A6FC-4C4A-A5F7-A70BB9AA0F34}" sibTransId="{DDCC4EEE-FA02-4EF7-91D9-122DB875D78A}"/>
    <dgm:cxn modelId="{01BCA1E7-D2F1-4DF7-96BD-F1DA8ADB2F04}" type="presOf" srcId="{CBEC9CCE-3E05-4F4B-A875-DFB9423BF7D1}" destId="{F6C3EE07-B66E-482F-99FD-FBDE3AC8B5CD}" srcOrd="1" destOrd="0" presId="urn:microsoft.com/office/officeart/2005/8/layout/chart3"/>
    <dgm:cxn modelId="{7BB56C97-9DFB-424B-B306-29C06176D20A}" type="presOf" srcId="{C41C5736-7C22-491C-B303-F5E85A44EC2C}" destId="{90276AB2-7AE7-433A-8097-0E7994AA259F}" srcOrd="1" destOrd="0" presId="urn:microsoft.com/office/officeart/2005/8/layout/chart3"/>
    <dgm:cxn modelId="{DD350AC2-F73E-4FC7-A817-425BBB938E03}" srcId="{8DE2F8A2-F615-4479-9029-A6ED72BEB9AA}" destId="{7C28AA24-166E-44BE-8624-DDECBE84117F}" srcOrd="2" destOrd="0" parTransId="{0B1DCA2C-14B1-4454-89DD-496A53E481DD}" sibTransId="{3F38C262-593C-425F-B9AD-F583323495CF}"/>
    <dgm:cxn modelId="{879750FC-B443-4CB8-B8B5-5813D60FDEB0}" type="presOf" srcId="{CBEC9CCE-3E05-4F4B-A875-DFB9423BF7D1}" destId="{0FE93284-CB0A-452B-8717-1FCCAD5441DB}" srcOrd="0" destOrd="0" presId="urn:microsoft.com/office/officeart/2005/8/layout/chart3"/>
    <dgm:cxn modelId="{7B523043-7310-4AA0-B9C0-891664A09F02}" type="presParOf" srcId="{D0D9A9B4-C645-477B-993D-2296FC8E9C84}" destId="{0FE93284-CB0A-452B-8717-1FCCAD5441DB}" srcOrd="0" destOrd="0" presId="urn:microsoft.com/office/officeart/2005/8/layout/chart3"/>
    <dgm:cxn modelId="{4D3A91C2-CD02-4585-9FA7-ABFCFBD8B4A4}" type="presParOf" srcId="{D0D9A9B4-C645-477B-993D-2296FC8E9C84}" destId="{F6C3EE07-B66E-482F-99FD-FBDE3AC8B5CD}" srcOrd="1" destOrd="0" presId="urn:microsoft.com/office/officeart/2005/8/layout/chart3"/>
    <dgm:cxn modelId="{76A34816-CEBC-426B-AE8E-D5BBB8933F78}" type="presParOf" srcId="{D0D9A9B4-C645-477B-993D-2296FC8E9C84}" destId="{95523567-8B20-4743-9842-FBF57241192E}" srcOrd="2" destOrd="0" presId="urn:microsoft.com/office/officeart/2005/8/layout/chart3"/>
    <dgm:cxn modelId="{8218BC99-285E-400F-B35D-19B4ACF729D5}" type="presParOf" srcId="{D0D9A9B4-C645-477B-993D-2296FC8E9C84}" destId="{90276AB2-7AE7-433A-8097-0E7994AA259F}" srcOrd="3" destOrd="0" presId="urn:microsoft.com/office/officeart/2005/8/layout/chart3"/>
    <dgm:cxn modelId="{39952D36-683A-4832-B8FC-A347F7119B06}" type="presParOf" srcId="{D0D9A9B4-C645-477B-993D-2296FC8E9C84}" destId="{7B0CB64A-B562-4B8B-A22F-7E16FCE56142}" srcOrd="4" destOrd="0" presId="urn:microsoft.com/office/officeart/2005/8/layout/chart3"/>
    <dgm:cxn modelId="{373C9DCF-E7FC-4170-87E4-145329C0BBE9}" type="presParOf" srcId="{D0D9A9B4-C645-477B-993D-2296FC8E9C84}" destId="{61B99474-C932-4799-B9E5-DFC4C6B05677}" srcOrd="5" destOrd="0" presId="urn:microsoft.com/office/officeart/2005/8/layout/chart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4414E15-7495-452D-B6EA-47D195C27444}" type="doc">
      <dgm:prSet loTypeId="urn:microsoft.com/office/officeart/2005/8/layout/chart3" loCatId="relationship" qsTypeId="urn:microsoft.com/office/officeart/2005/8/quickstyle/simple1" qsCatId="simple" csTypeId="urn:microsoft.com/office/officeart/2005/8/colors/accent1_2" csCatId="accent1" phldr="1"/>
      <dgm:spPr/>
    </dgm:pt>
    <dgm:pt modelId="{9D6BBAEA-7C53-4468-8F12-BA7DFA97403A}">
      <dgm:prSet phldrT="[Text]"/>
      <dgm:spPr/>
      <dgm:t>
        <a:bodyPr/>
        <a:lstStyle/>
        <a:p>
          <a:r>
            <a:rPr lang="en-US" dirty="0" smtClean="0"/>
            <a:t>L2</a:t>
          </a:r>
          <a:endParaRPr lang="en-US" dirty="0"/>
        </a:p>
      </dgm:t>
    </dgm:pt>
    <dgm:pt modelId="{B5A2C97B-2360-480C-B9FA-BF924964549F}" type="parTrans" cxnId="{54D1BFD2-B86C-4BCB-AEEB-B29AA6CEF266}">
      <dgm:prSet/>
      <dgm:spPr/>
      <dgm:t>
        <a:bodyPr/>
        <a:lstStyle/>
        <a:p>
          <a:endParaRPr lang="en-US"/>
        </a:p>
      </dgm:t>
    </dgm:pt>
    <dgm:pt modelId="{75C51AB7-EA4A-45C6-B8C4-283F30292698}" type="sibTrans" cxnId="{54D1BFD2-B86C-4BCB-AEEB-B29AA6CEF266}">
      <dgm:prSet/>
      <dgm:spPr/>
      <dgm:t>
        <a:bodyPr/>
        <a:lstStyle/>
        <a:p>
          <a:endParaRPr lang="en-US"/>
        </a:p>
      </dgm:t>
    </dgm:pt>
    <dgm:pt modelId="{69C9DA85-8C82-4F55-B056-97C648585196}">
      <dgm:prSet phldrT="[Text]"/>
      <dgm:spPr/>
      <dgm:t>
        <a:bodyPr/>
        <a:lstStyle/>
        <a:p>
          <a:r>
            <a:rPr lang="en-US" dirty="0" smtClean="0"/>
            <a:t>CUP</a:t>
          </a:r>
          <a:endParaRPr lang="en-US" dirty="0"/>
        </a:p>
      </dgm:t>
    </dgm:pt>
    <dgm:pt modelId="{9711A6D7-CCD8-42D9-9B46-F2379AB908B4}" type="parTrans" cxnId="{C62BADF4-3724-41B8-8D30-F07B06E6EB90}">
      <dgm:prSet/>
      <dgm:spPr/>
      <dgm:t>
        <a:bodyPr/>
        <a:lstStyle/>
        <a:p>
          <a:endParaRPr lang="en-US"/>
        </a:p>
      </dgm:t>
    </dgm:pt>
    <dgm:pt modelId="{60143513-1B6E-4D2D-B874-6825C6E15A82}" type="sibTrans" cxnId="{C62BADF4-3724-41B8-8D30-F07B06E6EB90}">
      <dgm:prSet/>
      <dgm:spPr/>
      <dgm:t>
        <a:bodyPr/>
        <a:lstStyle/>
        <a:p>
          <a:endParaRPr lang="en-US"/>
        </a:p>
      </dgm:t>
    </dgm:pt>
    <dgm:pt modelId="{1529D452-04CD-4A81-A78D-8DDC60B8DF35}">
      <dgm:prSet phldrT="[Text]"/>
      <dgm:spPr/>
      <dgm:t>
        <a:bodyPr/>
        <a:lstStyle/>
        <a:p>
          <a:r>
            <a:rPr lang="en-US" dirty="0" smtClean="0"/>
            <a:t>L1</a:t>
          </a:r>
          <a:endParaRPr lang="en-US" dirty="0"/>
        </a:p>
      </dgm:t>
    </dgm:pt>
    <dgm:pt modelId="{76A5B174-1036-47A7-A958-305A16BC883A}" type="parTrans" cxnId="{327397CB-3E5F-4E6E-A2DC-0F2132BB80A8}">
      <dgm:prSet/>
      <dgm:spPr/>
      <dgm:t>
        <a:bodyPr/>
        <a:lstStyle/>
        <a:p>
          <a:endParaRPr lang="en-US"/>
        </a:p>
      </dgm:t>
    </dgm:pt>
    <dgm:pt modelId="{63BBC184-BE7C-4A75-B45F-36A93984767A}" type="sibTrans" cxnId="{327397CB-3E5F-4E6E-A2DC-0F2132BB80A8}">
      <dgm:prSet/>
      <dgm:spPr/>
      <dgm:t>
        <a:bodyPr/>
        <a:lstStyle/>
        <a:p>
          <a:endParaRPr lang="en-US"/>
        </a:p>
      </dgm:t>
    </dgm:pt>
    <dgm:pt modelId="{3F591DDA-63ED-4B2B-9661-4FA990FBAAB1}" type="pres">
      <dgm:prSet presAssocID="{24414E15-7495-452D-B6EA-47D195C27444}" presName="compositeShape" presStyleCnt="0">
        <dgm:presLayoutVars>
          <dgm:chMax val="7"/>
          <dgm:dir/>
          <dgm:resizeHandles val="exact"/>
        </dgm:presLayoutVars>
      </dgm:prSet>
      <dgm:spPr/>
    </dgm:pt>
    <dgm:pt modelId="{DFEDFB30-CFB9-4965-98C6-68460DAD42CC}" type="pres">
      <dgm:prSet presAssocID="{24414E15-7495-452D-B6EA-47D195C27444}" presName="wedge1" presStyleLbl="node1" presStyleIdx="0" presStyleCnt="3"/>
      <dgm:spPr/>
      <dgm:t>
        <a:bodyPr/>
        <a:lstStyle/>
        <a:p>
          <a:endParaRPr lang="en-US"/>
        </a:p>
      </dgm:t>
    </dgm:pt>
    <dgm:pt modelId="{E359829E-EED2-4B75-9506-83D1D729584D}" type="pres">
      <dgm:prSet presAssocID="{24414E15-7495-452D-B6EA-47D195C27444}" presName="wedge1Tx" presStyleLbl="node1" presStyleIdx="0" presStyleCnt="3">
        <dgm:presLayoutVars>
          <dgm:chMax val="0"/>
          <dgm:chPref val="0"/>
          <dgm:bulletEnabled val="1"/>
        </dgm:presLayoutVars>
      </dgm:prSet>
      <dgm:spPr/>
      <dgm:t>
        <a:bodyPr/>
        <a:lstStyle/>
        <a:p>
          <a:endParaRPr lang="en-US"/>
        </a:p>
      </dgm:t>
    </dgm:pt>
    <dgm:pt modelId="{BCBD19EE-47EF-4175-B2BB-1EBCFEA4F9CA}" type="pres">
      <dgm:prSet presAssocID="{24414E15-7495-452D-B6EA-47D195C27444}" presName="wedge2" presStyleLbl="node1" presStyleIdx="1" presStyleCnt="3"/>
      <dgm:spPr/>
      <dgm:t>
        <a:bodyPr/>
        <a:lstStyle/>
        <a:p>
          <a:endParaRPr lang="en-US"/>
        </a:p>
      </dgm:t>
    </dgm:pt>
    <dgm:pt modelId="{72F7D614-3BE8-479F-BEC1-D432224DA60D}" type="pres">
      <dgm:prSet presAssocID="{24414E15-7495-452D-B6EA-47D195C27444}" presName="wedge2Tx" presStyleLbl="node1" presStyleIdx="1" presStyleCnt="3">
        <dgm:presLayoutVars>
          <dgm:chMax val="0"/>
          <dgm:chPref val="0"/>
          <dgm:bulletEnabled val="1"/>
        </dgm:presLayoutVars>
      </dgm:prSet>
      <dgm:spPr/>
      <dgm:t>
        <a:bodyPr/>
        <a:lstStyle/>
        <a:p>
          <a:endParaRPr lang="en-US"/>
        </a:p>
      </dgm:t>
    </dgm:pt>
    <dgm:pt modelId="{038515C3-6AA7-4CC5-AE1A-64DCF8EFFD04}" type="pres">
      <dgm:prSet presAssocID="{24414E15-7495-452D-B6EA-47D195C27444}" presName="wedge3" presStyleLbl="node1" presStyleIdx="2" presStyleCnt="3"/>
      <dgm:spPr/>
      <dgm:t>
        <a:bodyPr/>
        <a:lstStyle/>
        <a:p>
          <a:endParaRPr lang="en-US"/>
        </a:p>
      </dgm:t>
    </dgm:pt>
    <dgm:pt modelId="{BF8DA9E6-A24D-4295-A856-E85B36C06124}" type="pres">
      <dgm:prSet presAssocID="{24414E15-7495-452D-B6EA-47D195C27444}" presName="wedge3Tx" presStyleLbl="node1" presStyleIdx="2" presStyleCnt="3">
        <dgm:presLayoutVars>
          <dgm:chMax val="0"/>
          <dgm:chPref val="0"/>
          <dgm:bulletEnabled val="1"/>
        </dgm:presLayoutVars>
      </dgm:prSet>
      <dgm:spPr/>
      <dgm:t>
        <a:bodyPr/>
        <a:lstStyle/>
        <a:p>
          <a:endParaRPr lang="en-US"/>
        </a:p>
      </dgm:t>
    </dgm:pt>
  </dgm:ptLst>
  <dgm:cxnLst>
    <dgm:cxn modelId="{327397CB-3E5F-4E6E-A2DC-0F2132BB80A8}" srcId="{24414E15-7495-452D-B6EA-47D195C27444}" destId="{1529D452-04CD-4A81-A78D-8DDC60B8DF35}" srcOrd="2" destOrd="0" parTransId="{76A5B174-1036-47A7-A958-305A16BC883A}" sibTransId="{63BBC184-BE7C-4A75-B45F-36A93984767A}"/>
    <dgm:cxn modelId="{78630DB6-AED3-44AD-B6A4-393AB6BE93AE}" type="presOf" srcId="{1529D452-04CD-4A81-A78D-8DDC60B8DF35}" destId="{038515C3-6AA7-4CC5-AE1A-64DCF8EFFD04}" srcOrd="0" destOrd="0" presId="urn:microsoft.com/office/officeart/2005/8/layout/chart3"/>
    <dgm:cxn modelId="{12FC73F2-F163-4F9D-947B-6BF5EBC120FE}" type="presOf" srcId="{69C9DA85-8C82-4F55-B056-97C648585196}" destId="{BCBD19EE-47EF-4175-B2BB-1EBCFEA4F9CA}" srcOrd="0" destOrd="0" presId="urn:microsoft.com/office/officeart/2005/8/layout/chart3"/>
    <dgm:cxn modelId="{A889EF65-97A3-49ED-93DC-18C7952D5558}" type="presOf" srcId="{24414E15-7495-452D-B6EA-47D195C27444}" destId="{3F591DDA-63ED-4B2B-9661-4FA990FBAAB1}" srcOrd="0" destOrd="0" presId="urn:microsoft.com/office/officeart/2005/8/layout/chart3"/>
    <dgm:cxn modelId="{C62BADF4-3724-41B8-8D30-F07B06E6EB90}" srcId="{24414E15-7495-452D-B6EA-47D195C27444}" destId="{69C9DA85-8C82-4F55-B056-97C648585196}" srcOrd="1" destOrd="0" parTransId="{9711A6D7-CCD8-42D9-9B46-F2379AB908B4}" sibTransId="{60143513-1B6E-4D2D-B874-6825C6E15A82}"/>
    <dgm:cxn modelId="{54D1BFD2-B86C-4BCB-AEEB-B29AA6CEF266}" srcId="{24414E15-7495-452D-B6EA-47D195C27444}" destId="{9D6BBAEA-7C53-4468-8F12-BA7DFA97403A}" srcOrd="0" destOrd="0" parTransId="{B5A2C97B-2360-480C-B9FA-BF924964549F}" sibTransId="{75C51AB7-EA4A-45C6-B8C4-283F30292698}"/>
    <dgm:cxn modelId="{5B1D3A41-2449-4415-8F27-339A3B513C78}" type="presOf" srcId="{9D6BBAEA-7C53-4468-8F12-BA7DFA97403A}" destId="{DFEDFB30-CFB9-4965-98C6-68460DAD42CC}" srcOrd="0" destOrd="0" presId="urn:microsoft.com/office/officeart/2005/8/layout/chart3"/>
    <dgm:cxn modelId="{0FFD6683-2EAE-48CB-99A5-45EB4AC43017}" type="presOf" srcId="{9D6BBAEA-7C53-4468-8F12-BA7DFA97403A}" destId="{E359829E-EED2-4B75-9506-83D1D729584D}" srcOrd="1" destOrd="0" presId="urn:microsoft.com/office/officeart/2005/8/layout/chart3"/>
    <dgm:cxn modelId="{12DE058C-D64B-4E92-B647-FD52BA0CCBD4}" type="presOf" srcId="{69C9DA85-8C82-4F55-B056-97C648585196}" destId="{72F7D614-3BE8-479F-BEC1-D432224DA60D}" srcOrd="1" destOrd="0" presId="urn:microsoft.com/office/officeart/2005/8/layout/chart3"/>
    <dgm:cxn modelId="{64E05F07-A4FD-4055-89FD-B90F15ECBBF3}" type="presOf" srcId="{1529D452-04CD-4A81-A78D-8DDC60B8DF35}" destId="{BF8DA9E6-A24D-4295-A856-E85B36C06124}" srcOrd="1" destOrd="0" presId="urn:microsoft.com/office/officeart/2005/8/layout/chart3"/>
    <dgm:cxn modelId="{72E1232D-9463-4C1E-A6D6-1231111CF69A}" type="presParOf" srcId="{3F591DDA-63ED-4B2B-9661-4FA990FBAAB1}" destId="{DFEDFB30-CFB9-4965-98C6-68460DAD42CC}" srcOrd="0" destOrd="0" presId="urn:microsoft.com/office/officeart/2005/8/layout/chart3"/>
    <dgm:cxn modelId="{1DEE940C-74D1-4308-BC27-49DDFB8FCE70}" type="presParOf" srcId="{3F591DDA-63ED-4B2B-9661-4FA990FBAAB1}" destId="{E359829E-EED2-4B75-9506-83D1D729584D}" srcOrd="1" destOrd="0" presId="urn:microsoft.com/office/officeart/2005/8/layout/chart3"/>
    <dgm:cxn modelId="{4BA71244-55DD-4EF1-8955-FB5EFA249ABA}" type="presParOf" srcId="{3F591DDA-63ED-4B2B-9661-4FA990FBAAB1}" destId="{BCBD19EE-47EF-4175-B2BB-1EBCFEA4F9CA}" srcOrd="2" destOrd="0" presId="urn:microsoft.com/office/officeart/2005/8/layout/chart3"/>
    <dgm:cxn modelId="{3990EF0A-F847-481E-9C5F-2DF6C748431D}" type="presParOf" srcId="{3F591DDA-63ED-4B2B-9661-4FA990FBAAB1}" destId="{72F7D614-3BE8-479F-BEC1-D432224DA60D}" srcOrd="3" destOrd="0" presId="urn:microsoft.com/office/officeart/2005/8/layout/chart3"/>
    <dgm:cxn modelId="{324E7315-BB73-4BFA-AE8C-7A400D3E0333}" type="presParOf" srcId="{3F591DDA-63ED-4B2B-9661-4FA990FBAAB1}" destId="{038515C3-6AA7-4CC5-AE1A-64DCF8EFFD04}" srcOrd="4" destOrd="0" presId="urn:microsoft.com/office/officeart/2005/8/layout/chart3"/>
    <dgm:cxn modelId="{9ED64735-1582-4E67-AE95-DD98D63094F2}" type="presParOf" srcId="{3F591DDA-63ED-4B2B-9661-4FA990FBAAB1}" destId="{BF8DA9E6-A24D-4295-A856-E85B36C06124}" srcOrd="5" destOrd="0" presId="urn:microsoft.com/office/officeart/2005/8/layout/chart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FE93284-CB0A-452B-8717-1FCCAD5441DB}">
      <dsp:nvSpPr>
        <dsp:cNvPr id="0" name=""/>
        <dsp:cNvSpPr/>
      </dsp:nvSpPr>
      <dsp:spPr>
        <a:xfrm>
          <a:off x="2293543" y="308609"/>
          <a:ext cx="3840480" cy="3840480"/>
        </a:xfrm>
        <a:prstGeom prst="pie">
          <a:avLst>
            <a:gd name="adj1" fmla="val 16200000"/>
            <a:gd name="adj2" fmla="val 18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2667000">
            <a:lnSpc>
              <a:spcPct val="90000"/>
            </a:lnSpc>
            <a:spcBef>
              <a:spcPct val="0"/>
            </a:spcBef>
            <a:spcAft>
              <a:spcPct val="35000"/>
            </a:spcAft>
          </a:pPr>
          <a:r>
            <a:rPr lang="en-US" sz="6000" kern="1200" dirty="0" smtClean="0"/>
            <a:t>L2</a:t>
          </a:r>
          <a:endParaRPr lang="en-US" sz="6000" kern="1200" dirty="0"/>
        </a:p>
      </dsp:txBody>
      <dsp:txXfrm>
        <a:off x="4381576" y="1017270"/>
        <a:ext cx="1303020" cy="1280160"/>
      </dsp:txXfrm>
    </dsp:sp>
    <dsp:sp modelId="{95523567-8B20-4743-9842-FBF57241192E}">
      <dsp:nvSpPr>
        <dsp:cNvPr id="0" name=""/>
        <dsp:cNvSpPr/>
      </dsp:nvSpPr>
      <dsp:spPr>
        <a:xfrm>
          <a:off x="2095576" y="422910"/>
          <a:ext cx="3840480" cy="3840480"/>
        </a:xfrm>
        <a:prstGeom prst="pie">
          <a:avLst>
            <a:gd name="adj1" fmla="val 1800000"/>
            <a:gd name="adj2" fmla="val 90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2667000">
            <a:lnSpc>
              <a:spcPct val="90000"/>
            </a:lnSpc>
            <a:spcBef>
              <a:spcPct val="0"/>
            </a:spcBef>
            <a:spcAft>
              <a:spcPct val="35000"/>
            </a:spcAft>
          </a:pPr>
          <a:r>
            <a:rPr lang="en-US" sz="6000" kern="1200" dirty="0" smtClean="0"/>
            <a:t>CUP</a:t>
          </a:r>
          <a:endParaRPr lang="en-US" sz="6000" kern="1200" dirty="0"/>
        </a:p>
      </dsp:txBody>
      <dsp:txXfrm>
        <a:off x="3147136" y="2846070"/>
        <a:ext cx="1737360" cy="1188720"/>
      </dsp:txXfrm>
    </dsp:sp>
    <dsp:sp modelId="{7B0CB64A-B562-4B8B-A22F-7E16FCE56142}">
      <dsp:nvSpPr>
        <dsp:cNvPr id="0" name=""/>
        <dsp:cNvSpPr/>
      </dsp:nvSpPr>
      <dsp:spPr>
        <a:xfrm>
          <a:off x="2095576" y="422910"/>
          <a:ext cx="3840480" cy="3840480"/>
        </a:xfrm>
        <a:prstGeom prst="pie">
          <a:avLst>
            <a:gd name="adj1" fmla="val 90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2667000">
            <a:lnSpc>
              <a:spcPct val="90000"/>
            </a:lnSpc>
            <a:spcBef>
              <a:spcPct val="0"/>
            </a:spcBef>
            <a:spcAft>
              <a:spcPct val="35000"/>
            </a:spcAft>
          </a:pPr>
          <a:r>
            <a:rPr lang="en-US" sz="6000" kern="1200" dirty="0" smtClean="0"/>
            <a:t>L1</a:t>
          </a:r>
          <a:endParaRPr lang="en-US" sz="6000" kern="1200" dirty="0"/>
        </a:p>
      </dsp:txBody>
      <dsp:txXfrm>
        <a:off x="2507056" y="1177290"/>
        <a:ext cx="1303020" cy="128016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FEDFB30-CFB9-4965-98C6-68460DAD42CC}">
      <dsp:nvSpPr>
        <dsp:cNvPr id="0" name=""/>
        <dsp:cNvSpPr/>
      </dsp:nvSpPr>
      <dsp:spPr>
        <a:xfrm>
          <a:off x="2293543" y="308609"/>
          <a:ext cx="3840480" cy="3840480"/>
        </a:xfrm>
        <a:prstGeom prst="pie">
          <a:avLst>
            <a:gd name="adj1" fmla="val 16200000"/>
            <a:gd name="adj2" fmla="val 18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2667000">
            <a:lnSpc>
              <a:spcPct val="90000"/>
            </a:lnSpc>
            <a:spcBef>
              <a:spcPct val="0"/>
            </a:spcBef>
            <a:spcAft>
              <a:spcPct val="35000"/>
            </a:spcAft>
          </a:pPr>
          <a:r>
            <a:rPr lang="en-US" sz="6000" kern="1200" dirty="0" smtClean="0"/>
            <a:t>L2</a:t>
          </a:r>
          <a:endParaRPr lang="en-US" sz="6000" kern="1200" dirty="0"/>
        </a:p>
      </dsp:txBody>
      <dsp:txXfrm>
        <a:off x="4381576" y="1017270"/>
        <a:ext cx="1303020" cy="1280160"/>
      </dsp:txXfrm>
    </dsp:sp>
    <dsp:sp modelId="{BCBD19EE-47EF-4175-B2BB-1EBCFEA4F9CA}">
      <dsp:nvSpPr>
        <dsp:cNvPr id="0" name=""/>
        <dsp:cNvSpPr/>
      </dsp:nvSpPr>
      <dsp:spPr>
        <a:xfrm>
          <a:off x="2095576" y="422910"/>
          <a:ext cx="3840480" cy="3840480"/>
        </a:xfrm>
        <a:prstGeom prst="pie">
          <a:avLst>
            <a:gd name="adj1" fmla="val 1800000"/>
            <a:gd name="adj2" fmla="val 90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2667000">
            <a:lnSpc>
              <a:spcPct val="90000"/>
            </a:lnSpc>
            <a:spcBef>
              <a:spcPct val="0"/>
            </a:spcBef>
            <a:spcAft>
              <a:spcPct val="35000"/>
            </a:spcAft>
          </a:pPr>
          <a:r>
            <a:rPr lang="en-US" sz="6000" kern="1200" dirty="0" smtClean="0"/>
            <a:t>CUP</a:t>
          </a:r>
          <a:endParaRPr lang="en-US" sz="6000" kern="1200" dirty="0"/>
        </a:p>
      </dsp:txBody>
      <dsp:txXfrm>
        <a:off x="3147136" y="2846070"/>
        <a:ext cx="1737360" cy="1188720"/>
      </dsp:txXfrm>
    </dsp:sp>
    <dsp:sp modelId="{038515C3-6AA7-4CC5-AE1A-64DCF8EFFD04}">
      <dsp:nvSpPr>
        <dsp:cNvPr id="0" name=""/>
        <dsp:cNvSpPr/>
      </dsp:nvSpPr>
      <dsp:spPr>
        <a:xfrm>
          <a:off x="2095576" y="422910"/>
          <a:ext cx="3840480" cy="3840480"/>
        </a:xfrm>
        <a:prstGeom prst="pie">
          <a:avLst>
            <a:gd name="adj1" fmla="val 90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2667000">
            <a:lnSpc>
              <a:spcPct val="90000"/>
            </a:lnSpc>
            <a:spcBef>
              <a:spcPct val="0"/>
            </a:spcBef>
            <a:spcAft>
              <a:spcPct val="35000"/>
            </a:spcAft>
          </a:pPr>
          <a:r>
            <a:rPr lang="en-US" sz="6000" kern="1200" dirty="0" smtClean="0"/>
            <a:t>L1</a:t>
          </a:r>
          <a:endParaRPr lang="en-US" sz="6000" kern="1200" dirty="0"/>
        </a:p>
      </dsp:txBody>
      <dsp:txXfrm>
        <a:off x="2507056" y="1177290"/>
        <a:ext cx="1303020" cy="1280160"/>
      </dsp:txXfrm>
    </dsp:sp>
  </dsp:spTree>
</dsp:drawing>
</file>

<file path=ppt/diagrams/layout1.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2.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742921B-B379-4D16-A867-7175B9500400}" type="datetimeFigureOut">
              <a:rPr lang="en-US" smtClean="0"/>
              <a:pPr/>
              <a:t>10/18/2010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6959191-7107-41D7-B9AB-F32E56177A72}" type="slidenum">
              <a:rPr lang="en-US" smtClean="0"/>
              <a:pPr/>
              <a:t>‹#›</a:t>
            </a:fld>
            <a:endParaRPr lang="en-US"/>
          </a:p>
        </p:txBody>
      </p:sp>
    </p:spTree>
    <p:extLst>
      <p:ext uri="{BB962C8B-B14F-4D97-AF65-F5344CB8AC3E}">
        <p14:creationId xmlns:p14="http://schemas.microsoft.com/office/powerpoint/2010/main" xmlns="" val="3194303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AEF8DB8-7D1E-43B0-B289-23B3A3E94273}" type="datetimeFigureOut">
              <a:rPr lang="en-US" smtClean="0"/>
              <a:pPr/>
              <a:t>10/18/2010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2CDA66-417D-4AE3-B1F1-9BE603BA6580}" type="slidenum">
              <a:rPr lang="en-US" smtClean="0"/>
              <a:pPr/>
              <a:t>‹#›</a:t>
            </a:fld>
            <a:endParaRPr lang="en-US"/>
          </a:p>
        </p:txBody>
      </p:sp>
    </p:spTree>
    <p:extLst>
      <p:ext uri="{BB962C8B-B14F-4D97-AF65-F5344CB8AC3E}">
        <p14:creationId xmlns:p14="http://schemas.microsoft.com/office/powerpoint/2010/main" xmlns="" val="34743779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AIDET</a:t>
            </a:r>
          </a:p>
          <a:p>
            <a:pPr>
              <a:buFont typeface="Arial" pitchFamily="34" charset="0"/>
              <a:buChar char="•"/>
            </a:pPr>
            <a:r>
              <a:rPr lang="en-US" dirty="0" smtClean="0"/>
              <a:t>Acknowledge-Greet—Recognize collaboration</a:t>
            </a:r>
            <a:r>
              <a:rPr lang="en-US" baseline="0" dirty="0" smtClean="0"/>
              <a:t> &amp; shared ownership</a:t>
            </a:r>
          </a:p>
          <a:p>
            <a:pPr>
              <a:buFont typeface="Arial" pitchFamily="34" charset="0"/>
              <a:buChar char="•"/>
            </a:pPr>
            <a:r>
              <a:rPr lang="en-US" baseline="0" dirty="0" smtClean="0"/>
              <a:t>Introduce-Northern Iowa: Major in TESOL Minor LA; MS in C&amp;I: ESL Emphasis from UW-Madison; MS Ed Leadership from Cardinal </a:t>
            </a:r>
            <a:r>
              <a:rPr lang="en-US" baseline="0" dirty="0" err="1" smtClean="0"/>
              <a:t>Stritch</a:t>
            </a:r>
            <a:r>
              <a:rPr lang="en-US" baseline="0" dirty="0" smtClean="0"/>
              <a:t>; 16</a:t>
            </a:r>
            <a:r>
              <a:rPr lang="en-US" baseline="30000" dirty="0" smtClean="0"/>
              <a:t>th</a:t>
            </a:r>
            <a:r>
              <a:rPr lang="en-US" baseline="0" dirty="0" smtClean="0"/>
              <a:t> year in Janesville in ELL: Bulk at MS, but have taught at all levels; How RtI works with ELLs is a new adventure, but we are frontrunners---collaborative and shared ownership.</a:t>
            </a:r>
          </a:p>
          <a:p>
            <a:pPr>
              <a:buFont typeface="Arial" pitchFamily="34" charset="0"/>
              <a:buChar char="•"/>
            </a:pPr>
            <a:r>
              <a:rPr lang="en-US" baseline="0" dirty="0" smtClean="0"/>
              <a:t>I also want to acknowledge that we are all at various points in our journey with ELLs.  For some of us, ELLs have been part of our classroom communities for decades and for some maybe only a couple of years, etc.  Wherever you are it’s OK.</a:t>
            </a:r>
          </a:p>
          <a:p>
            <a:pPr>
              <a:buFont typeface="Arial" pitchFamily="34" charset="0"/>
              <a:buChar char="•"/>
            </a:pPr>
            <a:r>
              <a:rPr lang="en-US" baseline="0" dirty="0" smtClean="0"/>
              <a:t>Today, I’m going to share with you what might be a shift in thinking for some of you.  I want you to know that the information I’m sharing is based on research-based best practice for ELLs.  This is not Julie’s personal opinion.</a:t>
            </a:r>
          </a:p>
          <a:p>
            <a:pPr>
              <a:buFont typeface="Arial" pitchFamily="34" charset="0"/>
              <a:buChar char="•"/>
            </a:pPr>
            <a:r>
              <a:rPr lang="en-US" baseline="0" dirty="0" smtClean="0"/>
              <a:t>On a logistical note, as soon as I finish, I need to zoom out . . .  I have left index cards on the tables for you to leave me questions.  When I return I share back a Q &amp; A document to the committee.  Otherwise, please feel free to use the expertise of the other ELL teachers in the room.</a:t>
            </a:r>
            <a:endParaRPr lang="en-US" dirty="0"/>
          </a:p>
        </p:txBody>
      </p:sp>
      <p:sp>
        <p:nvSpPr>
          <p:cNvPr id="4" name="Slide Number Placeholder 3"/>
          <p:cNvSpPr>
            <a:spLocks noGrp="1"/>
          </p:cNvSpPr>
          <p:nvPr>
            <p:ph type="sldNum" sz="quarter" idx="10"/>
          </p:nvPr>
        </p:nvSpPr>
        <p:spPr/>
        <p:txBody>
          <a:bodyPr/>
          <a:lstStyle/>
          <a:p>
            <a:fld id="{692CDA66-417D-4AE3-B1F1-9BE603BA6580}"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2CDA66-417D-4AE3-B1F1-9BE603BA6580}"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2CDA66-417D-4AE3-B1F1-9BE603BA6580}"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Talk about Nathan</a:t>
            </a:r>
            <a:r>
              <a:rPr lang="en-US" baseline="0" dirty="0" smtClean="0"/>
              <a:t> and how we develop language in our own children.</a:t>
            </a:r>
            <a:endParaRPr lang="en-US" dirty="0"/>
          </a:p>
        </p:txBody>
      </p:sp>
      <p:sp>
        <p:nvSpPr>
          <p:cNvPr id="4" name="Slide Number Placeholder 3"/>
          <p:cNvSpPr>
            <a:spLocks noGrp="1"/>
          </p:cNvSpPr>
          <p:nvPr>
            <p:ph type="sldNum" sz="quarter" idx="10"/>
          </p:nvPr>
        </p:nvSpPr>
        <p:spPr/>
        <p:txBody>
          <a:bodyPr/>
          <a:lstStyle/>
          <a:p>
            <a:fld id="{692CDA66-417D-4AE3-B1F1-9BE603BA6580}"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take these for granted as the norm, when,</a:t>
            </a:r>
            <a:r>
              <a:rPr lang="en-US" baseline="0" dirty="0" smtClean="0"/>
              <a:t> in fact, they are language-specific.</a:t>
            </a:r>
            <a:endParaRPr lang="en-US" dirty="0"/>
          </a:p>
        </p:txBody>
      </p:sp>
      <p:sp>
        <p:nvSpPr>
          <p:cNvPr id="4" name="Slide Number Placeholder 3"/>
          <p:cNvSpPr>
            <a:spLocks noGrp="1"/>
          </p:cNvSpPr>
          <p:nvPr>
            <p:ph type="sldNum" sz="quarter" idx="10"/>
          </p:nvPr>
        </p:nvSpPr>
        <p:spPr/>
        <p:txBody>
          <a:bodyPr/>
          <a:lstStyle/>
          <a:p>
            <a:fld id="{692CDA66-417D-4AE3-B1F1-9BE603BA6580}"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KEY here is word recognition.</a:t>
            </a:r>
            <a:r>
              <a:rPr lang="en-US" baseline="0" dirty="0" smtClean="0"/>
              <a:t>  The way we teach native-English speakers to read is in large part based on the idea that once they can decode a word, they will recognize it and understand what it means because they already have it in their working oral vocabulary.</a:t>
            </a:r>
          </a:p>
          <a:p>
            <a:endParaRPr lang="en-US" baseline="0" dirty="0" smtClean="0"/>
          </a:p>
          <a:p>
            <a:r>
              <a:rPr lang="en-US" baseline="0" dirty="0" smtClean="0"/>
              <a:t>Also based on the idea that once students can decode a string of words with some fluency, they will have sentence-level and then larger-level comprehension because they already comprehend that level of linguistic complexity orally.</a:t>
            </a:r>
            <a:endParaRPr lang="en-US" dirty="0"/>
          </a:p>
        </p:txBody>
      </p:sp>
      <p:sp>
        <p:nvSpPr>
          <p:cNvPr id="4" name="Slide Number Placeholder 3"/>
          <p:cNvSpPr>
            <a:spLocks noGrp="1"/>
          </p:cNvSpPr>
          <p:nvPr>
            <p:ph type="sldNum" sz="quarter" idx="10"/>
          </p:nvPr>
        </p:nvSpPr>
        <p:spPr/>
        <p:txBody>
          <a:bodyPr/>
          <a:lstStyle/>
          <a:p>
            <a:fld id="{692CDA66-417D-4AE3-B1F1-9BE603BA6580}"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 many of our little ones, walk in with just as much language as their English-speaking peers, but if we’re</a:t>
            </a:r>
            <a:r>
              <a:rPr lang="en-US" baseline="0" dirty="0" smtClean="0"/>
              <a:t> not conscious of that, and explicit about valuing that, and building on it, their rich language base is viewed as not counting—a deficit view.</a:t>
            </a:r>
          </a:p>
          <a:p>
            <a:endParaRPr lang="en-US" baseline="0" dirty="0" smtClean="0"/>
          </a:p>
          <a:p>
            <a:r>
              <a:rPr lang="en-US" baseline="0" dirty="0" smtClean="0"/>
              <a:t>Phonology—English has sounds that other languages do not and vice versa.</a:t>
            </a:r>
          </a:p>
          <a:p>
            <a:r>
              <a:rPr lang="en-US" baseline="0" dirty="0" smtClean="0"/>
              <a:t>Phoneme sequences—what’s allowed varies from one language to the next.   </a:t>
            </a:r>
          </a:p>
          <a:p>
            <a:r>
              <a:rPr lang="en-US" baseline="0" dirty="0" smtClean="0"/>
              <a:t>Stress</a:t>
            </a:r>
          </a:p>
          <a:p>
            <a:r>
              <a:rPr lang="en-US" baseline="0" dirty="0" smtClean="0"/>
              <a:t>Intonation</a:t>
            </a:r>
          </a:p>
          <a:p>
            <a:r>
              <a:rPr lang="en-US" baseline="0" dirty="0" smtClean="0"/>
              <a:t>Cadence</a:t>
            </a:r>
          </a:p>
        </p:txBody>
      </p:sp>
      <p:sp>
        <p:nvSpPr>
          <p:cNvPr id="4" name="Slide Number Placeholder 3"/>
          <p:cNvSpPr>
            <a:spLocks noGrp="1"/>
          </p:cNvSpPr>
          <p:nvPr>
            <p:ph type="sldNum" sz="quarter" idx="10"/>
          </p:nvPr>
        </p:nvSpPr>
        <p:spPr/>
        <p:txBody>
          <a:bodyPr/>
          <a:lstStyle/>
          <a:p>
            <a:fld id="{692CDA66-417D-4AE3-B1F1-9BE603BA6580}"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a:t>
            </a:r>
            <a:r>
              <a:rPr lang="en-US" baseline="0" dirty="0" smtClean="0"/>
              <a:t> some languages, books go from what to us id back to front.</a:t>
            </a:r>
          </a:p>
          <a:p>
            <a:r>
              <a:rPr lang="en-US" baseline="0" dirty="0" smtClean="0"/>
              <a:t>Some languages read right to left, or bottom to top</a:t>
            </a:r>
          </a:p>
          <a:p>
            <a:r>
              <a:rPr lang="en-US" baseline="0" dirty="0" smtClean="0"/>
              <a:t>Some language have a continuous sweep rather than a return sweep</a:t>
            </a:r>
          </a:p>
          <a:p>
            <a:r>
              <a:rPr lang="en-US" baseline="0" dirty="0" smtClean="0"/>
              <a:t>Some languages are not alphabetic—they have symbols that represent syllables or symbols that represent words/meanings.</a:t>
            </a:r>
          </a:p>
          <a:p>
            <a:r>
              <a:rPr lang="en-US" baseline="0" dirty="0" smtClean="0"/>
              <a:t>In some languages, the character or letter looks different depending upon where it is in the word.</a:t>
            </a:r>
            <a:endParaRPr lang="en-US" dirty="0"/>
          </a:p>
        </p:txBody>
      </p:sp>
      <p:sp>
        <p:nvSpPr>
          <p:cNvPr id="4" name="Slide Number Placeholder 3"/>
          <p:cNvSpPr>
            <a:spLocks noGrp="1"/>
          </p:cNvSpPr>
          <p:nvPr>
            <p:ph type="sldNum" sz="quarter" idx="10"/>
          </p:nvPr>
        </p:nvSpPr>
        <p:spPr/>
        <p:txBody>
          <a:bodyPr/>
          <a:lstStyle/>
          <a:p>
            <a:fld id="{692CDA66-417D-4AE3-B1F1-9BE603BA6580}"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2CDA66-417D-4AE3-B1F1-9BE603BA6580}"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2CDA66-417D-4AE3-B1F1-9BE603BA6580}"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2CDA66-417D-4AE3-B1F1-9BE603BA6580}"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2CDA66-417D-4AE3-B1F1-9BE603BA6580}"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2CDA66-417D-4AE3-B1F1-9BE603BA6580}"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2CDA66-417D-4AE3-B1F1-9BE603BA6580}"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2CDA66-417D-4AE3-B1F1-9BE603BA6580}"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2CDA66-417D-4AE3-B1F1-9BE603BA6580}"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2CDA66-417D-4AE3-B1F1-9BE603BA6580}"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2CDA66-417D-4AE3-B1F1-9BE603BA6580}"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92CDA66-417D-4AE3-B1F1-9BE603BA6580}" type="slidenum">
              <a:rPr lang="en-US" smtClean="0"/>
              <a:pPr/>
              <a:t>26</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2CDA66-417D-4AE3-B1F1-9BE603BA6580}"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Phonemic Awareness</a:t>
            </a:r>
          </a:p>
          <a:p>
            <a:r>
              <a:rPr lang="en-US" dirty="0" smtClean="0"/>
              <a:t>Book Handling</a:t>
            </a:r>
          </a:p>
          <a:p>
            <a:r>
              <a:rPr lang="en-US" dirty="0" smtClean="0"/>
              <a:t>Directionality</a:t>
            </a:r>
          </a:p>
          <a:p>
            <a:r>
              <a:rPr lang="en-US" dirty="0" smtClean="0"/>
              <a:t>Return Sweep</a:t>
            </a:r>
          </a:p>
          <a:p>
            <a:r>
              <a:rPr lang="en-US" dirty="0" smtClean="0"/>
              <a:t>Alphabetic/syllabic/logographic principle</a:t>
            </a:r>
          </a:p>
          <a:p>
            <a:r>
              <a:rPr lang="en-US" dirty="0" smtClean="0"/>
              <a:t>Sound/syllable/meaning correspondence</a:t>
            </a:r>
          </a:p>
          <a:p>
            <a:r>
              <a:rPr lang="en-US" dirty="0" smtClean="0"/>
              <a:t>Decoding</a:t>
            </a:r>
          </a:p>
          <a:p>
            <a:r>
              <a:rPr lang="en-US" dirty="0" smtClean="0"/>
              <a:t>Intonation</a:t>
            </a:r>
          </a:p>
          <a:p>
            <a:r>
              <a:rPr lang="en-US" dirty="0" smtClean="0"/>
              <a:t>Cadence</a:t>
            </a:r>
          </a:p>
          <a:p>
            <a:r>
              <a:rPr lang="en-US" dirty="0" smtClean="0"/>
              <a:t>Vocabulary-cognates</a:t>
            </a:r>
          </a:p>
          <a:p>
            <a:r>
              <a:rPr lang="en-US" dirty="0" smtClean="0"/>
              <a:t>Background</a:t>
            </a:r>
            <a:r>
              <a:rPr lang="en-US" baseline="0" dirty="0" smtClean="0"/>
              <a:t> knowledge</a:t>
            </a:r>
          </a:p>
          <a:p>
            <a:r>
              <a:rPr lang="en-US" baseline="0" dirty="0" smtClean="0"/>
              <a:t>comprehension</a:t>
            </a:r>
            <a:endParaRPr lang="en-US" dirty="0"/>
          </a:p>
        </p:txBody>
      </p:sp>
      <p:sp>
        <p:nvSpPr>
          <p:cNvPr id="4" name="Slide Number Placeholder 3"/>
          <p:cNvSpPr>
            <a:spLocks noGrp="1"/>
          </p:cNvSpPr>
          <p:nvPr>
            <p:ph type="sldNum" sz="quarter" idx="10"/>
          </p:nvPr>
        </p:nvSpPr>
        <p:spPr/>
        <p:txBody>
          <a:bodyPr/>
          <a:lstStyle/>
          <a:p>
            <a:fld id="{692CDA66-417D-4AE3-B1F1-9BE603BA6580}" type="slidenum">
              <a:rPr lang="en-US" smtClean="0"/>
              <a:pPr/>
              <a:t>28</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2CDA66-417D-4AE3-B1F1-9BE603BA6580}"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2CDA66-417D-4AE3-B1F1-9BE603BA6580}"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2CDA66-417D-4AE3-B1F1-9BE603BA6580}"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2CDA66-417D-4AE3-B1F1-9BE603BA6580}"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2CDA66-417D-4AE3-B1F1-9BE603BA6580}"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2CDA66-417D-4AE3-B1F1-9BE603BA6580}"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2CDA66-417D-4AE3-B1F1-9BE603BA6580}"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2CDA66-417D-4AE3-B1F1-9BE603BA6580}"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2CDA66-417D-4AE3-B1F1-9BE603BA6580}"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2CDA66-417D-4AE3-B1F1-9BE603BA6580}" type="slidenum">
              <a:rPr lang="en-US" smtClean="0"/>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2CDA66-417D-4AE3-B1F1-9BE603BA6580}" type="slidenum">
              <a:rPr lang="en-US" smtClean="0"/>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2CDA66-417D-4AE3-B1F1-9BE603BA6580}" type="slidenum">
              <a:rPr lang="en-US" smtClean="0"/>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2CDA66-417D-4AE3-B1F1-9BE603BA6580}"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2CDA66-417D-4AE3-B1F1-9BE603BA6580}"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2CDA66-417D-4AE3-B1F1-9BE603BA6580}"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2CDA66-417D-4AE3-B1F1-9BE603BA6580}"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2CDA66-417D-4AE3-B1F1-9BE603BA6580}"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Home literacy practices</a:t>
            </a:r>
          </a:p>
          <a:p>
            <a:r>
              <a:rPr lang="en-US" dirty="0" smtClean="0"/>
              <a:t>Native language literacy and transferability to English</a:t>
            </a:r>
          </a:p>
          <a:p>
            <a:r>
              <a:rPr lang="en-US" dirty="0" smtClean="0"/>
              <a:t>Age at which they start learning English</a:t>
            </a:r>
          </a:p>
          <a:p>
            <a:r>
              <a:rPr lang="en-US" dirty="0" smtClean="0"/>
              <a:t>Personal variables</a:t>
            </a:r>
          </a:p>
          <a:p>
            <a:r>
              <a:rPr lang="en-US" dirty="0" smtClean="0"/>
              <a:t>Previous schooling</a:t>
            </a:r>
          </a:p>
          <a:p>
            <a:r>
              <a:rPr lang="en-US" dirty="0" smtClean="0"/>
              <a:t>Conditions under which family came here</a:t>
            </a:r>
            <a:endParaRPr lang="en-US" dirty="0"/>
          </a:p>
        </p:txBody>
      </p:sp>
      <p:sp>
        <p:nvSpPr>
          <p:cNvPr id="4" name="Slide Number Placeholder 3"/>
          <p:cNvSpPr>
            <a:spLocks noGrp="1"/>
          </p:cNvSpPr>
          <p:nvPr>
            <p:ph type="sldNum" sz="quarter" idx="10"/>
          </p:nvPr>
        </p:nvSpPr>
        <p:spPr/>
        <p:txBody>
          <a:bodyPr/>
          <a:lstStyle/>
          <a:p>
            <a:fld id="{692CDA66-417D-4AE3-B1F1-9BE603BA6580}"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3BC0DD97-E0E2-423F-8632-1E40971D9049}" type="datetimeFigureOut">
              <a:rPr lang="en-US" smtClean="0"/>
              <a:pPr/>
              <a:t>10/18/2010</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CF514414-3944-4C76-A712-691B6DB41D4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BC0DD97-E0E2-423F-8632-1E40971D9049}" type="datetimeFigureOut">
              <a:rPr lang="en-US" smtClean="0"/>
              <a:pPr/>
              <a:t>10/18/2010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514414-3944-4C76-A712-691B6DB41D4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BC0DD97-E0E2-423F-8632-1E40971D9049}" type="datetimeFigureOut">
              <a:rPr lang="en-US" smtClean="0"/>
              <a:pPr/>
              <a:t>10/18/2010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514414-3944-4C76-A712-691B6DB41D4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3BC0DD97-E0E2-423F-8632-1E40971D9049}" type="datetimeFigureOut">
              <a:rPr lang="en-US" smtClean="0"/>
              <a:pPr/>
              <a:t>10/18/2010</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CF514414-3944-4C76-A712-691B6DB41D4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3BC0DD97-E0E2-423F-8632-1E40971D9049}" type="datetimeFigureOut">
              <a:rPr lang="en-US" smtClean="0"/>
              <a:pPr/>
              <a:t>10/18/2010</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CF514414-3944-4C76-A712-691B6DB41D4C}"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3BC0DD97-E0E2-423F-8632-1E40971D9049}" type="datetimeFigureOut">
              <a:rPr lang="en-US" smtClean="0"/>
              <a:pPr/>
              <a:t>10/18/2010</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CF514414-3944-4C76-A712-691B6DB41D4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3BC0DD97-E0E2-423F-8632-1E40971D9049}" type="datetimeFigureOut">
              <a:rPr lang="en-US" smtClean="0"/>
              <a:pPr/>
              <a:t>10/18/2010</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CF514414-3944-4C76-A712-691B6DB41D4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BC0DD97-E0E2-423F-8632-1E40971D9049}" type="datetimeFigureOut">
              <a:rPr lang="en-US" smtClean="0"/>
              <a:pPr/>
              <a:t>10/18/2010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F514414-3944-4C76-A712-691B6DB41D4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3BC0DD97-E0E2-423F-8632-1E40971D9049}" type="datetimeFigureOut">
              <a:rPr lang="en-US" smtClean="0"/>
              <a:pPr/>
              <a:t>10/18/2010</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CF514414-3944-4C76-A712-691B6DB41D4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3BC0DD97-E0E2-423F-8632-1E40971D9049}" type="datetimeFigureOut">
              <a:rPr lang="en-US" smtClean="0"/>
              <a:pPr/>
              <a:t>10/18/2010</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CF514414-3944-4C76-A712-691B6DB41D4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3BC0DD97-E0E2-423F-8632-1E40971D9049}" type="datetimeFigureOut">
              <a:rPr lang="en-US" smtClean="0"/>
              <a:pPr/>
              <a:t>10/18/2010</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CF514414-3944-4C76-A712-691B6DB41D4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3BC0DD97-E0E2-423F-8632-1E40971D9049}" type="datetimeFigureOut">
              <a:rPr lang="en-US" smtClean="0"/>
              <a:pPr/>
              <a:t>10/18/2010</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CF514414-3944-4C76-A712-691B6DB41D4C}"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19.jpeg"/><Relationship Id="rId7" Type="http://schemas.openxmlformats.org/officeDocument/2006/relationships/image" Target="../media/image23.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1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_rels/slide1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33.wmf"/><Relationship Id="rId4" Type="http://schemas.openxmlformats.org/officeDocument/2006/relationships/image" Target="../media/image32.jpeg"/></Relationships>
</file>

<file path=ppt/slides/_rels/slide1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18.x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7.wmf"/></Relationships>
</file>

<file path=ppt/slides/_rels/slide19.x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6.wmf"/></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9.jpeg"/></Relationships>
</file>

<file path=ppt/slides/_rels/slide22.x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42.wmf"/></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4.wmf"/><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45.wmf"/></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47.jpe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image" Target="../media/image54.jpeg"/><Relationship Id="rId3" Type="http://schemas.openxmlformats.org/officeDocument/2006/relationships/image" Target="../media/image49.jpeg"/><Relationship Id="rId7" Type="http://schemas.openxmlformats.org/officeDocument/2006/relationships/image" Target="../media/image53.jpeg"/><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image" Target="../media/image52.jpeg"/><Relationship Id="rId5" Type="http://schemas.openxmlformats.org/officeDocument/2006/relationships/image" Target="../media/image51.jpeg"/><Relationship Id="rId4" Type="http://schemas.openxmlformats.org/officeDocument/2006/relationships/image" Target="../media/image50.jpeg"/><Relationship Id="rId9" Type="http://schemas.openxmlformats.org/officeDocument/2006/relationships/image" Target="../media/image55.jpeg"/></Relationships>
</file>

<file path=ppt/slides/_rels/slide3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0.wmf"/><Relationship Id="rId4" Type="http://schemas.openxmlformats.org/officeDocument/2006/relationships/image" Target="../media/image9.wmf"/></Relationships>
</file>

<file path=ppt/slides/_rels/slide5.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4.wmf"/><Relationship Id="rId5" Type="http://schemas.openxmlformats.org/officeDocument/2006/relationships/image" Target="../media/image13.wmf"/><Relationship Id="rId4" Type="http://schemas.openxmlformats.org/officeDocument/2006/relationships/image" Target="../media/image12.wmf"/></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28600"/>
            <a:ext cx="8062912" cy="1524000"/>
          </a:xfrm>
        </p:spPr>
        <p:txBody>
          <a:bodyPr>
            <a:normAutofit fontScale="90000"/>
          </a:bodyPr>
          <a:lstStyle/>
          <a:p>
            <a:pPr algn="l"/>
            <a:r>
              <a:rPr lang="en-US" dirty="0" err="1" smtClean="0"/>
              <a:t>RtI</a:t>
            </a:r>
            <a:r>
              <a:rPr lang="en-US" dirty="0" smtClean="0"/>
              <a:t> &amp; ELLs: Interpreting </a:t>
            </a:r>
            <a:r>
              <a:rPr lang="en-US" u="sng" dirty="0" smtClean="0"/>
              <a:t>Reading</a:t>
            </a:r>
            <a:r>
              <a:rPr lang="en-US" dirty="0" smtClean="0"/>
              <a:t> Achievement Data</a:t>
            </a:r>
            <a:endParaRPr lang="en-US" dirty="0"/>
          </a:p>
        </p:txBody>
      </p:sp>
      <p:sp>
        <p:nvSpPr>
          <p:cNvPr id="3" name="Subtitle 2"/>
          <p:cNvSpPr>
            <a:spLocks noGrp="1"/>
          </p:cNvSpPr>
          <p:nvPr>
            <p:ph type="subTitle" idx="1"/>
          </p:nvPr>
        </p:nvSpPr>
        <p:spPr>
          <a:xfrm>
            <a:off x="533400" y="4495800"/>
            <a:ext cx="8062912" cy="1752600"/>
          </a:xfrm>
        </p:spPr>
        <p:txBody>
          <a:bodyPr anchor="ctr"/>
          <a:lstStyle/>
          <a:p>
            <a:pPr algn="ctr"/>
            <a:endParaRPr lang="en-US" b="1" dirty="0" smtClean="0">
              <a:solidFill>
                <a:srgbClr val="FFD875"/>
              </a:solidFill>
            </a:endParaRPr>
          </a:p>
          <a:p>
            <a:pPr algn="ctr"/>
            <a:r>
              <a:rPr lang="en-US" b="1" dirty="0" smtClean="0">
                <a:solidFill>
                  <a:srgbClr val="FFD875"/>
                </a:solidFill>
              </a:rPr>
              <a:t>CESA 2 Title IIIA Consortium</a:t>
            </a:r>
          </a:p>
          <a:p>
            <a:pPr algn="ctr"/>
            <a:r>
              <a:rPr lang="en-US" b="1" dirty="0" smtClean="0">
                <a:solidFill>
                  <a:srgbClr val="FFD875"/>
                </a:solidFill>
              </a:rPr>
              <a:t>October 19, 2010</a:t>
            </a:r>
            <a:endParaRPr lang="en-US" b="1" dirty="0">
              <a:solidFill>
                <a:srgbClr val="FFD875"/>
              </a:solidFill>
            </a:endParaRPr>
          </a:p>
        </p:txBody>
      </p:sp>
      <p:sp>
        <p:nvSpPr>
          <p:cNvPr id="4" name="Rectangle 3"/>
          <p:cNvSpPr/>
          <p:nvPr/>
        </p:nvSpPr>
        <p:spPr>
          <a:xfrm>
            <a:off x="2971800" y="3429000"/>
            <a:ext cx="36576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Presented by</a:t>
            </a:r>
          </a:p>
          <a:p>
            <a:pPr algn="ctr"/>
            <a:r>
              <a:rPr lang="en-US" dirty="0" smtClean="0"/>
              <a:t>Julie A. </a:t>
            </a:r>
            <a:r>
              <a:rPr lang="en-US" dirty="0" err="1" smtClean="0"/>
              <a:t>DeCook</a:t>
            </a:r>
            <a:r>
              <a:rPr lang="en-US" dirty="0" smtClean="0"/>
              <a:t>, M.S.</a:t>
            </a:r>
          </a:p>
          <a:p>
            <a:pPr algn="ctr"/>
            <a:r>
              <a:rPr lang="en-US" dirty="0" smtClean="0"/>
              <a:t>ELL &amp; World Language Programs Support Teacher</a:t>
            </a:r>
          </a:p>
          <a:p>
            <a:pPr algn="ctr"/>
            <a:r>
              <a:rPr lang="en-US" dirty="0" smtClean="0"/>
              <a:t>School District of Janesville</a:t>
            </a:r>
            <a:endParaRPr lang="en-US" dirty="0"/>
          </a:p>
        </p:txBody>
      </p:sp>
      <p:pic>
        <p:nvPicPr>
          <p:cNvPr id="1028" name="Picture 4" descr="C:\Documents and Settings\jdecook\Local Settings\Temporary Internet Files\Content.IE5\6N892RIJ\MPj04394820000[1].jpg"/>
          <p:cNvPicPr>
            <a:picLocks noChangeAspect="1" noChangeArrowheads="1"/>
          </p:cNvPicPr>
          <p:nvPr/>
        </p:nvPicPr>
        <p:blipFill>
          <a:blip r:embed="rId3" cstate="print"/>
          <a:srcRect/>
          <a:stretch>
            <a:fillRect/>
          </a:stretch>
        </p:blipFill>
        <p:spPr bwMode="auto">
          <a:xfrm flipH="1">
            <a:off x="685800" y="2362200"/>
            <a:ext cx="1600200" cy="2300288"/>
          </a:xfrm>
          <a:prstGeom prst="rect">
            <a:avLst/>
          </a:prstGeom>
          <a:noFill/>
        </p:spPr>
      </p:pic>
      <p:pic>
        <p:nvPicPr>
          <p:cNvPr id="1029" name="Picture 5" descr="C:\Documents and Settings\jdecook\Local Settings\Temporary Internet Files\Content.IE5\I5ILIN67\MPj04395250000[1].jpg"/>
          <p:cNvPicPr>
            <a:picLocks noChangeAspect="1" noChangeArrowheads="1"/>
          </p:cNvPicPr>
          <p:nvPr/>
        </p:nvPicPr>
        <p:blipFill>
          <a:blip r:embed="rId4" cstate="print"/>
          <a:srcRect/>
          <a:stretch>
            <a:fillRect/>
          </a:stretch>
        </p:blipFill>
        <p:spPr bwMode="auto">
          <a:xfrm>
            <a:off x="3733800" y="1905000"/>
            <a:ext cx="1828800" cy="1278419"/>
          </a:xfrm>
          <a:prstGeom prst="rect">
            <a:avLst/>
          </a:prstGeom>
          <a:noFill/>
        </p:spPr>
      </p:pic>
      <p:pic>
        <p:nvPicPr>
          <p:cNvPr id="1031" name="Picture 7" descr="C:\Documents and Settings\jdecook\Local Settings\Temporary Internet Files\Content.IE5\KDCWISC5\MPj04422430000[1].jpg"/>
          <p:cNvPicPr>
            <a:picLocks noChangeAspect="1" noChangeArrowheads="1"/>
          </p:cNvPicPr>
          <p:nvPr/>
        </p:nvPicPr>
        <p:blipFill>
          <a:blip r:embed="rId5" cstate="print"/>
          <a:srcRect/>
          <a:stretch>
            <a:fillRect/>
          </a:stretch>
        </p:blipFill>
        <p:spPr bwMode="auto">
          <a:xfrm>
            <a:off x="7239000" y="2362200"/>
            <a:ext cx="1600200" cy="24003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Truths About ELLs</a:t>
            </a:r>
            <a:endParaRPr lang="en-US" dirty="0"/>
          </a:p>
        </p:txBody>
      </p:sp>
      <p:sp>
        <p:nvSpPr>
          <p:cNvPr id="4" name="Text Placeholder 3"/>
          <p:cNvSpPr>
            <a:spLocks noGrp="1"/>
          </p:cNvSpPr>
          <p:nvPr>
            <p:ph type="body" idx="1"/>
          </p:nvPr>
        </p:nvSpPr>
        <p:spPr/>
        <p:txBody>
          <a:bodyPr/>
          <a:lstStyle/>
          <a:p>
            <a:r>
              <a:rPr lang="en-US" dirty="0" smtClean="0"/>
              <a:t>OLD</a:t>
            </a:r>
            <a:endParaRPr lang="en-US" dirty="0"/>
          </a:p>
        </p:txBody>
      </p:sp>
      <p:sp>
        <p:nvSpPr>
          <p:cNvPr id="6" name="Text Placeholder 5"/>
          <p:cNvSpPr>
            <a:spLocks noGrp="1"/>
          </p:cNvSpPr>
          <p:nvPr>
            <p:ph type="body" sz="half" idx="3"/>
          </p:nvPr>
        </p:nvSpPr>
        <p:spPr>
          <a:xfrm>
            <a:off x="1365006" y="3427124"/>
            <a:ext cx="581024" cy="3278476"/>
          </a:xfrm>
        </p:spPr>
        <p:txBody>
          <a:bodyPr/>
          <a:lstStyle/>
          <a:p>
            <a:r>
              <a:rPr lang="en-US" dirty="0" smtClean="0"/>
              <a:t>NEW</a:t>
            </a:r>
            <a:endParaRPr lang="en-US" dirty="0"/>
          </a:p>
        </p:txBody>
      </p:sp>
      <p:graphicFrame>
        <p:nvGraphicFramePr>
          <p:cNvPr id="8" name="Content Placeholder 7"/>
          <p:cNvGraphicFramePr>
            <a:graphicFrameLocks noGrp="1"/>
          </p:cNvGraphicFramePr>
          <p:nvPr>
            <p:ph sz="quarter" idx="2"/>
            <p:extLst>
              <p:ext uri="{D42A27DB-BD31-4B8C-83A1-F6EECF244321}">
                <p14:modId xmlns:p14="http://schemas.microsoft.com/office/powerpoint/2010/main" xmlns="" val="3754763424"/>
              </p:ext>
            </p:extLst>
          </p:nvPr>
        </p:nvGraphicFramePr>
        <p:xfrm>
          <a:off x="2022475" y="290511"/>
          <a:ext cx="6858000" cy="2909889"/>
        </p:xfrm>
        <a:graphic>
          <a:graphicData uri="http://schemas.openxmlformats.org/drawingml/2006/table">
            <a:tbl>
              <a:tblPr firstRow="1" bandRow="1">
                <a:tableStyleId>{5C22544A-7EE6-4342-B048-85BDC9FD1C3A}</a:tableStyleId>
              </a:tblPr>
              <a:tblGrid>
                <a:gridCol w="3429000"/>
                <a:gridCol w="3429000"/>
              </a:tblGrid>
              <a:tr h="877382">
                <a:tc>
                  <a:txBody>
                    <a:bodyPr/>
                    <a:lstStyle/>
                    <a:p>
                      <a:pPr algn="ctr"/>
                      <a:r>
                        <a:rPr lang="en-US" sz="2800" dirty="0" smtClean="0"/>
                        <a:t>Non-ELL</a:t>
                      </a:r>
                      <a:endParaRPr 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800" dirty="0" smtClean="0"/>
                        <a:t>ELL</a:t>
                      </a:r>
                      <a:endParaRPr 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32507">
                <a:tc>
                  <a:txBody>
                    <a:bodyPr/>
                    <a:lstStyle/>
                    <a:p>
                      <a:pPr algn="ctr"/>
                      <a:r>
                        <a:rPr lang="en-US" sz="2800" dirty="0" smtClean="0"/>
                        <a:t>Monolingual English Speakers</a:t>
                      </a:r>
                      <a:endParaRPr 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800" dirty="0" smtClean="0"/>
                        <a:t>Sequential Bilinguals w/developing English proficiency</a:t>
                      </a:r>
                      <a:endParaRPr 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9" name="Content Placeholder 8"/>
          <p:cNvGraphicFramePr>
            <a:graphicFrameLocks noGrp="1"/>
          </p:cNvGraphicFramePr>
          <p:nvPr>
            <p:ph sz="quarter" idx="4"/>
            <p:extLst>
              <p:ext uri="{D42A27DB-BD31-4B8C-83A1-F6EECF244321}">
                <p14:modId xmlns:p14="http://schemas.microsoft.com/office/powerpoint/2010/main" xmlns="" val="2545649644"/>
              </p:ext>
            </p:extLst>
          </p:nvPr>
        </p:nvGraphicFramePr>
        <p:xfrm>
          <a:off x="2022475" y="3427408"/>
          <a:ext cx="6858000" cy="3278164"/>
        </p:xfrm>
        <a:graphic>
          <a:graphicData uri="http://schemas.openxmlformats.org/drawingml/2006/table">
            <a:tbl>
              <a:tblPr firstRow="1" bandRow="1">
                <a:tableStyleId>{5C22544A-7EE6-4342-B048-85BDC9FD1C3A}</a:tableStyleId>
              </a:tblPr>
              <a:tblGrid>
                <a:gridCol w="3429000"/>
                <a:gridCol w="3429000"/>
              </a:tblGrid>
              <a:tr h="992164">
                <a:tc>
                  <a:txBody>
                    <a:bodyPr/>
                    <a:lstStyle/>
                    <a:p>
                      <a:pPr algn="ctr"/>
                      <a:r>
                        <a:rPr lang="en-US" sz="2800" dirty="0" smtClean="0"/>
                        <a:t>Non-ELL</a:t>
                      </a:r>
                      <a:endParaRPr lang="en-US" sz="2800" dirty="0"/>
                    </a:p>
                  </a:txBody>
                  <a:tcPr/>
                </a:tc>
                <a:tc>
                  <a:txBody>
                    <a:bodyPr/>
                    <a:lstStyle/>
                    <a:p>
                      <a:pPr algn="ctr"/>
                      <a:r>
                        <a:rPr lang="en-US" sz="2800" dirty="0" smtClean="0"/>
                        <a:t>ELL</a:t>
                      </a:r>
                      <a:endParaRPr lang="en-US" sz="2800" dirty="0"/>
                    </a:p>
                  </a:txBody>
                  <a:tcPr/>
                </a:tc>
              </a:tr>
              <a:tr h="1981227">
                <a:tc>
                  <a:txBody>
                    <a:bodyPr/>
                    <a:lstStyle/>
                    <a:p>
                      <a:pPr algn="ctr"/>
                      <a:r>
                        <a:rPr lang="en-US" sz="2400" dirty="0" smtClean="0"/>
                        <a:t>Monolingual,</a:t>
                      </a:r>
                      <a:r>
                        <a:rPr lang="en-US" sz="2400" baseline="0" dirty="0" smtClean="0"/>
                        <a:t> Bilingual, Multilingual  Speakers  Proficient in English</a:t>
                      </a:r>
                      <a:endParaRPr lang="en-US" sz="2400" dirty="0"/>
                    </a:p>
                  </a:txBody>
                  <a:tcPr/>
                </a:tc>
                <a:tc>
                  <a:txBody>
                    <a:bodyPr/>
                    <a:lstStyle/>
                    <a:p>
                      <a:pPr marL="285750" indent="-285750" algn="ctr">
                        <a:buFont typeface="Arial" pitchFamily="34" charset="0"/>
                        <a:buChar char="•"/>
                      </a:pPr>
                      <a:r>
                        <a:rPr lang="en-US" sz="2400" dirty="0" smtClean="0"/>
                        <a:t>Dual</a:t>
                      </a:r>
                      <a:r>
                        <a:rPr lang="en-US" sz="2400" baseline="0" dirty="0" smtClean="0"/>
                        <a:t> or Multi –Language Learners</a:t>
                      </a:r>
                    </a:p>
                    <a:p>
                      <a:pPr marL="285750" indent="-285750" algn="ctr">
                        <a:buFont typeface="Arial" pitchFamily="34" charset="0"/>
                        <a:buChar char="•"/>
                      </a:pPr>
                      <a:r>
                        <a:rPr lang="en-US" sz="2400" baseline="0" dirty="0" smtClean="0"/>
                        <a:t>Sequential Bilinguals w/developing English proficiency</a:t>
                      </a:r>
                      <a:endParaRPr lang="en-US" sz="2400" dirty="0"/>
                    </a:p>
                  </a:txBody>
                  <a:tcPr/>
                </a:tc>
              </a:tr>
            </a:tbl>
          </a:graphicData>
        </a:graphic>
      </p:graphicFrame>
    </p:spTree>
    <p:extLst>
      <p:ext uri="{BB962C8B-B14F-4D97-AF65-F5344CB8AC3E}">
        <p14:creationId xmlns:p14="http://schemas.microsoft.com/office/powerpoint/2010/main" xmlns="" val="33395794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Truths About ELLs</a:t>
            </a:r>
            <a:endParaRPr lang="en-US" dirty="0"/>
          </a:p>
        </p:txBody>
      </p:sp>
      <p:sp>
        <p:nvSpPr>
          <p:cNvPr id="3" name="Content Placeholder 2"/>
          <p:cNvSpPr>
            <a:spLocks noGrp="1"/>
          </p:cNvSpPr>
          <p:nvPr>
            <p:ph idx="1"/>
          </p:nvPr>
        </p:nvSpPr>
        <p:spPr/>
        <p:txBody>
          <a:bodyPr/>
          <a:lstStyle/>
          <a:p>
            <a:r>
              <a:rPr lang="en-US" dirty="0" smtClean="0"/>
              <a:t>Old question: What are good strategies  and assessment practices for ELLs?</a:t>
            </a:r>
          </a:p>
          <a:p>
            <a:endParaRPr lang="en-US" dirty="0"/>
          </a:p>
          <a:p>
            <a:r>
              <a:rPr lang="en-US" dirty="0" smtClean="0"/>
              <a:t>New Questions: What are good strategies and assessment practices for this ELL?</a:t>
            </a:r>
            <a:endParaRPr lang="en-US" dirty="0"/>
          </a:p>
        </p:txBody>
      </p:sp>
      <p:pic>
        <p:nvPicPr>
          <p:cNvPr id="4098" name="Picture 2" descr="C:\Users\Julie\AppData\Local\Microsoft\Windows\Temporary Internet Files\Content.IE5\9R9JACAW\MC900237869[1].wm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657600" y="4876800"/>
            <a:ext cx="1975164" cy="158888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9484645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Foundational Assumptions in Teaching Native-English Speakers to Read</a:t>
            </a:r>
            <a:endParaRPr lang="en-US" dirty="0"/>
          </a:p>
        </p:txBody>
      </p:sp>
      <p:sp>
        <p:nvSpPr>
          <p:cNvPr id="3" name="Content Placeholder 2"/>
          <p:cNvSpPr>
            <a:spLocks noGrp="1"/>
          </p:cNvSpPr>
          <p:nvPr>
            <p:ph idx="1"/>
          </p:nvPr>
        </p:nvSpPr>
        <p:spPr/>
        <p:txBody>
          <a:bodyPr/>
          <a:lstStyle/>
          <a:p>
            <a:pPr algn="ctr">
              <a:buNone/>
            </a:pPr>
            <a:r>
              <a:rPr lang="en-US" u="sng" dirty="0" smtClean="0"/>
              <a:t>In English</a:t>
            </a:r>
          </a:p>
          <a:p>
            <a:r>
              <a:rPr lang="en-US" dirty="0" smtClean="0"/>
              <a:t>5 years of oral language development </a:t>
            </a:r>
          </a:p>
          <a:p>
            <a:r>
              <a:rPr lang="en-US" dirty="0" smtClean="0"/>
              <a:t>2,000+ word vocabulary</a:t>
            </a:r>
          </a:p>
          <a:p>
            <a:r>
              <a:rPr lang="en-US" dirty="0" smtClean="0"/>
              <a:t>Internalized phonology</a:t>
            </a:r>
          </a:p>
          <a:p>
            <a:r>
              <a:rPr lang="en-US" dirty="0" smtClean="0"/>
              <a:t>Internalized intonation and cadence</a:t>
            </a:r>
          </a:p>
        </p:txBody>
      </p:sp>
      <p:pic>
        <p:nvPicPr>
          <p:cNvPr id="3081" name="Picture 9" descr="C:\Documents and Settings\jdecook\Local Settings\Temporary Internet Files\Content.IE5\KDCWISC5\MPj04393160000[1].jpg"/>
          <p:cNvPicPr>
            <a:picLocks noChangeAspect="1" noChangeArrowheads="1"/>
          </p:cNvPicPr>
          <p:nvPr/>
        </p:nvPicPr>
        <p:blipFill>
          <a:blip r:embed="rId3" cstate="print"/>
          <a:srcRect/>
          <a:stretch>
            <a:fillRect/>
          </a:stretch>
        </p:blipFill>
        <p:spPr bwMode="auto">
          <a:xfrm>
            <a:off x="457200" y="4876800"/>
            <a:ext cx="1676400" cy="1676400"/>
          </a:xfrm>
          <a:prstGeom prst="rect">
            <a:avLst/>
          </a:prstGeom>
          <a:noFill/>
        </p:spPr>
      </p:pic>
      <p:pic>
        <p:nvPicPr>
          <p:cNvPr id="3082" name="Picture 10" descr="C:\Documents and Settings\jdecook\Local Settings\Temporary Internet Files\Content.IE5\SEB5H762\MPj04424760000[1].jpg"/>
          <p:cNvPicPr>
            <a:picLocks noChangeAspect="1" noChangeArrowheads="1"/>
          </p:cNvPicPr>
          <p:nvPr/>
        </p:nvPicPr>
        <p:blipFill>
          <a:blip r:embed="rId4" cstate="print"/>
          <a:srcRect l="33333"/>
          <a:stretch>
            <a:fillRect/>
          </a:stretch>
        </p:blipFill>
        <p:spPr bwMode="auto">
          <a:xfrm>
            <a:off x="6858000" y="4876800"/>
            <a:ext cx="1752600" cy="1752600"/>
          </a:xfrm>
          <a:prstGeom prst="rect">
            <a:avLst/>
          </a:prstGeom>
          <a:noFill/>
        </p:spPr>
      </p:pic>
      <p:pic>
        <p:nvPicPr>
          <p:cNvPr id="3083" name="Picture 11" descr="C:\Documents and Settings\jdecook\Local Settings\Temporary Internet Files\Content.IE5\WPODAFAP\MPj02020310000[1].jpg"/>
          <p:cNvPicPr>
            <a:picLocks noChangeAspect="1" noChangeArrowheads="1"/>
          </p:cNvPicPr>
          <p:nvPr/>
        </p:nvPicPr>
        <p:blipFill>
          <a:blip r:embed="rId5" cstate="print"/>
          <a:srcRect/>
          <a:stretch>
            <a:fillRect/>
          </a:stretch>
        </p:blipFill>
        <p:spPr bwMode="auto">
          <a:xfrm>
            <a:off x="2819400" y="4876800"/>
            <a:ext cx="2182613" cy="1447800"/>
          </a:xfrm>
          <a:prstGeom prst="rect">
            <a:avLst/>
          </a:prstGeom>
          <a:noFill/>
        </p:spPr>
      </p:pic>
      <p:pic>
        <p:nvPicPr>
          <p:cNvPr id="3080" name="Picture 8" descr="C:\Documents and Settings\jdecook\Local Settings\Temporary Internet Files\Content.IE5\I5ILIN67\MPj04387990000[1].jpg"/>
          <p:cNvPicPr>
            <a:picLocks noChangeAspect="1" noChangeArrowheads="1"/>
          </p:cNvPicPr>
          <p:nvPr/>
        </p:nvPicPr>
        <p:blipFill>
          <a:blip r:embed="rId6" cstate="print"/>
          <a:srcRect/>
          <a:stretch>
            <a:fillRect/>
          </a:stretch>
        </p:blipFill>
        <p:spPr bwMode="auto">
          <a:xfrm>
            <a:off x="1981200" y="5029200"/>
            <a:ext cx="1219200" cy="1828800"/>
          </a:xfrm>
          <a:prstGeom prst="rect">
            <a:avLst/>
          </a:prstGeom>
          <a:noFill/>
        </p:spPr>
      </p:pic>
      <p:pic>
        <p:nvPicPr>
          <p:cNvPr id="3084" name="Picture 12" descr="C:\Documents and Settings\jdecook\Local Settings\Temporary Internet Files\Content.IE5\6N892RIJ\MPj04425230000[1].jpg"/>
          <p:cNvPicPr>
            <a:picLocks noChangeAspect="1" noChangeArrowheads="1"/>
          </p:cNvPicPr>
          <p:nvPr/>
        </p:nvPicPr>
        <p:blipFill>
          <a:blip r:embed="rId7" cstate="print"/>
          <a:srcRect/>
          <a:stretch>
            <a:fillRect/>
          </a:stretch>
        </p:blipFill>
        <p:spPr bwMode="auto">
          <a:xfrm>
            <a:off x="5791200" y="5598000"/>
            <a:ext cx="1524000" cy="1260000"/>
          </a:xfrm>
          <a:prstGeom prst="rect">
            <a:avLst/>
          </a:prstGeom>
          <a:noFill/>
        </p:spPr>
      </p:pic>
      <p:pic>
        <p:nvPicPr>
          <p:cNvPr id="3086" name="Picture 14" descr="C:\Documents and Settings\jdecook\Local Settings\Temporary Internet Files\Content.IE5\M6UX6KMR\MPj04088990000[1].jpg"/>
          <p:cNvPicPr>
            <a:picLocks noChangeAspect="1" noChangeArrowheads="1"/>
          </p:cNvPicPr>
          <p:nvPr/>
        </p:nvPicPr>
        <p:blipFill>
          <a:blip r:embed="rId8" cstate="print"/>
          <a:srcRect l="21713"/>
          <a:stretch>
            <a:fillRect/>
          </a:stretch>
        </p:blipFill>
        <p:spPr bwMode="auto">
          <a:xfrm>
            <a:off x="4495800" y="4648200"/>
            <a:ext cx="1600201" cy="2052022"/>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Foundational Assumptions in Teaching Native-English Speakers to Read</a:t>
            </a:r>
            <a:endParaRPr lang="en-US" dirty="0"/>
          </a:p>
        </p:txBody>
      </p:sp>
      <p:sp>
        <p:nvSpPr>
          <p:cNvPr id="3" name="Content Placeholder 2"/>
          <p:cNvSpPr>
            <a:spLocks noGrp="1"/>
          </p:cNvSpPr>
          <p:nvPr>
            <p:ph idx="1"/>
          </p:nvPr>
        </p:nvSpPr>
        <p:spPr/>
        <p:txBody>
          <a:bodyPr/>
          <a:lstStyle/>
          <a:p>
            <a:endParaRPr lang="en-US" dirty="0" smtClean="0"/>
          </a:p>
          <a:p>
            <a:r>
              <a:rPr lang="en-US" dirty="0" smtClean="0"/>
              <a:t>Concepts of  English Print</a:t>
            </a:r>
          </a:p>
          <a:p>
            <a:pPr lvl="1"/>
            <a:r>
              <a:rPr lang="en-US" dirty="0" smtClean="0"/>
              <a:t>Book handling</a:t>
            </a:r>
          </a:p>
          <a:p>
            <a:pPr lvl="1"/>
            <a:r>
              <a:rPr lang="en-US" dirty="0" smtClean="0"/>
              <a:t>Directionality</a:t>
            </a:r>
          </a:p>
          <a:p>
            <a:pPr lvl="1"/>
            <a:r>
              <a:rPr lang="en-US" dirty="0" smtClean="0"/>
              <a:t>Return sweep</a:t>
            </a:r>
          </a:p>
          <a:p>
            <a:pPr lvl="1"/>
            <a:r>
              <a:rPr lang="en-US" dirty="0" smtClean="0"/>
              <a:t>Sound-symbol correspondence</a:t>
            </a:r>
          </a:p>
          <a:p>
            <a:pPr lvl="1">
              <a:buNone/>
            </a:pPr>
            <a:endParaRPr lang="en-US" dirty="0" smtClean="0"/>
          </a:p>
          <a:p>
            <a:pPr lvl="1"/>
            <a:endParaRPr lang="en-US" dirty="0" smtClean="0"/>
          </a:p>
        </p:txBody>
      </p:sp>
      <p:pic>
        <p:nvPicPr>
          <p:cNvPr id="4" name="Picture 6" descr="C:\Documents and Settings\jdecook\Local Settings\Temporary Internet Files\Content.IE5\6N892RIJ\MPj04306440000[1].jpg"/>
          <p:cNvPicPr>
            <a:picLocks noChangeAspect="1" noChangeArrowheads="1"/>
          </p:cNvPicPr>
          <p:nvPr/>
        </p:nvPicPr>
        <p:blipFill>
          <a:blip r:embed="rId3" cstate="print"/>
          <a:srcRect/>
          <a:stretch>
            <a:fillRect/>
          </a:stretch>
        </p:blipFill>
        <p:spPr bwMode="auto">
          <a:xfrm>
            <a:off x="5867400" y="2438400"/>
            <a:ext cx="2819400" cy="1876663"/>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Reading Instruction Based on These Assumptions</a:t>
            </a:r>
            <a:endParaRPr lang="en-US" dirty="0"/>
          </a:p>
        </p:txBody>
      </p:sp>
      <p:sp>
        <p:nvSpPr>
          <p:cNvPr id="3" name="Content Placeholder 2"/>
          <p:cNvSpPr>
            <a:spLocks noGrp="1"/>
          </p:cNvSpPr>
          <p:nvPr>
            <p:ph idx="1"/>
          </p:nvPr>
        </p:nvSpPr>
        <p:spPr/>
        <p:txBody>
          <a:bodyPr/>
          <a:lstStyle/>
          <a:p>
            <a:r>
              <a:rPr lang="en-US" dirty="0" smtClean="0"/>
              <a:t>Letter-naming</a:t>
            </a:r>
          </a:p>
          <a:p>
            <a:r>
              <a:rPr lang="en-US" dirty="0" smtClean="0"/>
              <a:t>Phonemic Awareness</a:t>
            </a:r>
          </a:p>
          <a:p>
            <a:r>
              <a:rPr lang="en-US" dirty="0" smtClean="0"/>
              <a:t>Phonics</a:t>
            </a:r>
          </a:p>
          <a:p>
            <a:r>
              <a:rPr lang="en-US" dirty="0" smtClean="0"/>
              <a:t>Decoding</a:t>
            </a:r>
          </a:p>
          <a:p>
            <a:r>
              <a:rPr lang="en-US" dirty="0" smtClean="0"/>
              <a:t>Sight words</a:t>
            </a:r>
          </a:p>
          <a:p>
            <a:r>
              <a:rPr lang="en-US" dirty="0" smtClean="0"/>
              <a:t>Word recognition</a:t>
            </a:r>
          </a:p>
          <a:p>
            <a:r>
              <a:rPr lang="en-US" dirty="0" smtClean="0"/>
              <a:t>Beginning fluency &amp; comprehension</a:t>
            </a:r>
          </a:p>
        </p:txBody>
      </p:sp>
      <p:cxnSp>
        <p:nvCxnSpPr>
          <p:cNvPr id="5" name="Straight Connector 4"/>
          <p:cNvCxnSpPr/>
          <p:nvPr/>
        </p:nvCxnSpPr>
        <p:spPr>
          <a:xfrm>
            <a:off x="533400" y="4648200"/>
            <a:ext cx="7391400" cy="0"/>
          </a:xfrm>
          <a:prstGeom prst="line">
            <a:avLst/>
          </a:prstGeom>
        </p:spPr>
        <p:style>
          <a:lnRef idx="1">
            <a:schemeClr val="accent1"/>
          </a:lnRef>
          <a:fillRef idx="0">
            <a:schemeClr val="accent1"/>
          </a:fillRef>
          <a:effectRef idx="0">
            <a:schemeClr val="accent1"/>
          </a:effectRef>
          <a:fontRef idx="minor">
            <a:schemeClr val="tx1"/>
          </a:fontRef>
        </p:style>
      </p:cxnSp>
      <p:pic>
        <p:nvPicPr>
          <p:cNvPr id="5124" name="Picture 4" descr="C:\Documents and Settings\jdecook\Local Settings\Temporary Internet Files\Content.IE5\KDCWISC5\MPj04423010000[1].jpg"/>
          <p:cNvPicPr>
            <a:picLocks noChangeAspect="1" noChangeArrowheads="1"/>
          </p:cNvPicPr>
          <p:nvPr/>
        </p:nvPicPr>
        <p:blipFill>
          <a:blip r:embed="rId3" cstate="print"/>
          <a:srcRect/>
          <a:stretch>
            <a:fillRect/>
          </a:stretch>
        </p:blipFill>
        <p:spPr bwMode="auto">
          <a:xfrm>
            <a:off x="5638800" y="2362200"/>
            <a:ext cx="2743200" cy="18288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BUT for (many) ELLs . . .</a:t>
            </a:r>
            <a:endParaRPr lang="en-US" dirty="0"/>
          </a:p>
        </p:txBody>
      </p:sp>
      <p:sp>
        <p:nvSpPr>
          <p:cNvPr id="3" name="Content Placeholder 2"/>
          <p:cNvSpPr>
            <a:spLocks noGrp="1"/>
          </p:cNvSpPr>
          <p:nvPr>
            <p:ph idx="1"/>
          </p:nvPr>
        </p:nvSpPr>
        <p:spPr/>
        <p:txBody>
          <a:bodyPr/>
          <a:lstStyle/>
          <a:p>
            <a:r>
              <a:rPr lang="en-US" dirty="0" smtClean="0"/>
              <a:t>5 years of oral language development in L1</a:t>
            </a:r>
          </a:p>
          <a:p>
            <a:r>
              <a:rPr lang="en-US" dirty="0" smtClean="0"/>
              <a:t>2,000+ word vocabulary in L1</a:t>
            </a:r>
          </a:p>
          <a:p>
            <a:r>
              <a:rPr lang="en-US" dirty="0" smtClean="0"/>
              <a:t>Internalized phonology of L1 </a:t>
            </a:r>
          </a:p>
          <a:p>
            <a:r>
              <a:rPr lang="en-US" dirty="0" smtClean="0"/>
              <a:t>Internalized intonation and cadence of L1</a:t>
            </a:r>
          </a:p>
          <a:p>
            <a:pPr lvl="1">
              <a:buNone/>
            </a:pPr>
            <a:endParaRPr lang="en-US" dirty="0" smtClean="0"/>
          </a:p>
        </p:txBody>
      </p:sp>
      <p:pic>
        <p:nvPicPr>
          <p:cNvPr id="6161" name="Picture 17" descr="C:\Documents and Settings\jdecook\Local Settings\Temporary Internet Files\Content.IE5\ELKDO5MN\MPj04464700000[1].jpg"/>
          <p:cNvPicPr>
            <a:picLocks noChangeAspect="1" noChangeArrowheads="1"/>
          </p:cNvPicPr>
          <p:nvPr/>
        </p:nvPicPr>
        <p:blipFill>
          <a:blip r:embed="rId3" cstate="print"/>
          <a:srcRect/>
          <a:stretch>
            <a:fillRect/>
          </a:stretch>
        </p:blipFill>
        <p:spPr bwMode="auto">
          <a:xfrm>
            <a:off x="4953000" y="4800600"/>
            <a:ext cx="1219200" cy="1828800"/>
          </a:xfrm>
          <a:prstGeom prst="rect">
            <a:avLst/>
          </a:prstGeom>
          <a:noFill/>
        </p:spPr>
      </p:pic>
      <p:pic>
        <p:nvPicPr>
          <p:cNvPr id="6166" name="Picture 22" descr="C:\Documents and Settings\jdecook\Local Settings\Temporary Internet Files\Content.IE5\I5ILIN67\MPj04464760000[1].jpg"/>
          <p:cNvPicPr>
            <a:picLocks noChangeAspect="1" noChangeArrowheads="1"/>
          </p:cNvPicPr>
          <p:nvPr/>
        </p:nvPicPr>
        <p:blipFill>
          <a:blip r:embed="rId4" cstate="print"/>
          <a:srcRect l="13158" t="11842" r="15789"/>
          <a:stretch>
            <a:fillRect/>
          </a:stretch>
        </p:blipFill>
        <p:spPr bwMode="auto">
          <a:xfrm>
            <a:off x="3505200" y="5334000"/>
            <a:ext cx="1566081" cy="1295400"/>
          </a:xfrm>
          <a:prstGeom prst="rect">
            <a:avLst/>
          </a:prstGeom>
          <a:noFill/>
        </p:spPr>
      </p:pic>
      <p:pic>
        <p:nvPicPr>
          <p:cNvPr id="6165" name="Picture 21" descr="C:\Documents and Settings\jdecook\Local Settings\Temporary Internet Files\Content.IE5\KDCWISC5\MPj04464550000[1].jpg"/>
          <p:cNvPicPr>
            <a:picLocks noChangeAspect="1" noChangeArrowheads="1"/>
          </p:cNvPicPr>
          <p:nvPr/>
        </p:nvPicPr>
        <p:blipFill>
          <a:blip r:embed="rId5" cstate="print"/>
          <a:srcRect r="30864"/>
          <a:stretch>
            <a:fillRect/>
          </a:stretch>
        </p:blipFill>
        <p:spPr bwMode="auto">
          <a:xfrm flipH="1">
            <a:off x="7467600" y="4572000"/>
            <a:ext cx="1328928" cy="2076450"/>
          </a:xfrm>
          <a:prstGeom prst="rect">
            <a:avLst/>
          </a:prstGeom>
          <a:noFill/>
        </p:spPr>
      </p:pic>
      <p:pic>
        <p:nvPicPr>
          <p:cNvPr id="6177" name="Picture 33" descr="C:\Documents and Settings\jdecook\Local Settings\Temporary Internet Files\Content.IE5\6N892RIJ\MPj04308650000[1].jpg"/>
          <p:cNvPicPr>
            <a:picLocks noChangeAspect="1" noChangeArrowheads="1"/>
          </p:cNvPicPr>
          <p:nvPr/>
        </p:nvPicPr>
        <p:blipFill>
          <a:blip r:embed="rId6" cstate="print"/>
          <a:srcRect t="27778"/>
          <a:stretch>
            <a:fillRect/>
          </a:stretch>
        </p:blipFill>
        <p:spPr bwMode="auto">
          <a:xfrm>
            <a:off x="6096000" y="5029200"/>
            <a:ext cx="1470204" cy="14478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BUT for  (many) ELLs . . .</a:t>
            </a:r>
            <a:endParaRPr lang="en-US" dirty="0"/>
          </a:p>
        </p:txBody>
      </p:sp>
      <p:sp>
        <p:nvSpPr>
          <p:cNvPr id="3" name="Content Placeholder 2"/>
          <p:cNvSpPr>
            <a:spLocks noGrp="1"/>
          </p:cNvSpPr>
          <p:nvPr>
            <p:ph idx="1"/>
          </p:nvPr>
        </p:nvSpPr>
        <p:spPr/>
        <p:txBody>
          <a:bodyPr/>
          <a:lstStyle/>
          <a:p>
            <a:r>
              <a:rPr lang="en-US" dirty="0" smtClean="0"/>
              <a:t>Concepts of Print</a:t>
            </a:r>
          </a:p>
          <a:p>
            <a:pPr lvl="1"/>
            <a:r>
              <a:rPr lang="en-US" dirty="0" smtClean="0"/>
              <a:t>Book handling</a:t>
            </a:r>
          </a:p>
          <a:p>
            <a:pPr lvl="1"/>
            <a:r>
              <a:rPr lang="en-US" dirty="0" smtClean="0"/>
              <a:t>Directionality</a:t>
            </a:r>
          </a:p>
          <a:p>
            <a:pPr lvl="1"/>
            <a:r>
              <a:rPr lang="en-US" dirty="0" smtClean="0"/>
              <a:t>Return</a:t>
            </a:r>
          </a:p>
          <a:p>
            <a:pPr lvl="1"/>
            <a:r>
              <a:rPr lang="en-US" dirty="0" smtClean="0"/>
              <a:t>Symbol correspondence</a:t>
            </a:r>
            <a:endParaRPr lang="en-US" dirty="0"/>
          </a:p>
        </p:txBody>
      </p:sp>
      <p:pic>
        <p:nvPicPr>
          <p:cNvPr id="7170" name="Picture 2" descr="C:\Documents and Settings\jdecook\Local Settings\Temporary Internet Files\Content.IE5\I5ILIN67\MPj04332520000[1].jpg"/>
          <p:cNvPicPr>
            <a:picLocks noChangeAspect="1" noChangeArrowheads="1"/>
          </p:cNvPicPr>
          <p:nvPr/>
        </p:nvPicPr>
        <p:blipFill>
          <a:blip r:embed="rId3" cstate="print"/>
          <a:srcRect l="10306" r="10188" b="24099"/>
          <a:stretch>
            <a:fillRect/>
          </a:stretch>
        </p:blipFill>
        <p:spPr bwMode="auto">
          <a:xfrm>
            <a:off x="5715000" y="5029200"/>
            <a:ext cx="2362200" cy="1049867"/>
          </a:xfrm>
          <a:prstGeom prst="rect">
            <a:avLst/>
          </a:prstGeom>
          <a:noFill/>
        </p:spPr>
      </p:pic>
      <p:pic>
        <p:nvPicPr>
          <p:cNvPr id="7172" name="Picture 4" descr="C:\Documents and Settings\jdecook\Local Settings\Temporary Internet Files\Content.IE5\M6UX6KMR\MPj04438640000[1].jpg"/>
          <p:cNvPicPr>
            <a:picLocks noChangeAspect="1" noChangeArrowheads="1"/>
          </p:cNvPicPr>
          <p:nvPr/>
        </p:nvPicPr>
        <p:blipFill>
          <a:blip r:embed="rId4" cstate="print"/>
          <a:srcRect/>
          <a:stretch>
            <a:fillRect/>
          </a:stretch>
        </p:blipFill>
        <p:spPr bwMode="auto">
          <a:xfrm>
            <a:off x="3276600" y="5029200"/>
            <a:ext cx="1546860" cy="1029418"/>
          </a:xfrm>
          <a:prstGeom prst="rect">
            <a:avLst/>
          </a:prstGeom>
          <a:noFill/>
        </p:spPr>
      </p:pic>
      <p:pic>
        <p:nvPicPr>
          <p:cNvPr id="7173" name="Picture 5" descr="C:\Documents and Settings\jdecook\Local Settings\Temporary Internet Files\Content.IE5\ELKDO5MN\MCj04045250000[1].wmf"/>
          <p:cNvPicPr>
            <a:picLocks noChangeAspect="1" noChangeArrowheads="1"/>
          </p:cNvPicPr>
          <p:nvPr/>
        </p:nvPicPr>
        <p:blipFill>
          <a:blip r:embed="rId5" cstate="print"/>
          <a:srcRect/>
          <a:stretch>
            <a:fillRect/>
          </a:stretch>
        </p:blipFill>
        <p:spPr bwMode="auto">
          <a:xfrm>
            <a:off x="685800" y="4724400"/>
            <a:ext cx="1812925" cy="165100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a:t>
            </a:r>
            <a:r>
              <a:rPr lang="en-US" dirty="0" err="1" smtClean="0"/>
              <a:t>RtI</a:t>
            </a:r>
            <a:r>
              <a:rPr lang="en-US" dirty="0" smtClean="0"/>
              <a:t> Framework</a:t>
            </a:r>
            <a:endParaRPr lang="en-US" dirty="0"/>
          </a:p>
        </p:txBody>
      </p:sp>
      <p:sp>
        <p:nvSpPr>
          <p:cNvPr id="3" name="Content Placeholder 2"/>
          <p:cNvSpPr>
            <a:spLocks noGrp="1"/>
          </p:cNvSpPr>
          <p:nvPr>
            <p:ph idx="1"/>
          </p:nvPr>
        </p:nvSpPr>
        <p:spPr/>
        <p:txBody>
          <a:bodyPr>
            <a:normAutofit/>
          </a:bodyPr>
          <a:lstStyle/>
          <a:p>
            <a:pPr marL="64008" indent="0" algn="ctr">
              <a:buNone/>
            </a:pPr>
            <a:r>
              <a:rPr lang="en-US" dirty="0" smtClean="0"/>
              <a:t>How will we know if students have learned?</a:t>
            </a:r>
          </a:p>
          <a:p>
            <a:pPr marL="64008" indent="0">
              <a:buNone/>
            </a:pPr>
            <a:endParaRPr lang="en-US" dirty="0"/>
          </a:p>
          <a:p>
            <a:endParaRPr lang="en-US" dirty="0" smtClean="0"/>
          </a:p>
          <a:p>
            <a:endParaRPr lang="en-US" dirty="0"/>
          </a:p>
          <a:p>
            <a:endParaRPr lang="en-US" dirty="0" smtClean="0"/>
          </a:p>
          <a:p>
            <a:pPr marL="64008" indent="0">
              <a:buNone/>
            </a:pPr>
            <a:r>
              <a:rPr lang="en-US" dirty="0" smtClean="0"/>
              <a:t>Reading Level Systems, Running Records, Fluency Measures</a:t>
            </a:r>
            <a:endParaRPr lang="en-US" dirty="0"/>
          </a:p>
        </p:txBody>
      </p:sp>
      <p:sp>
        <p:nvSpPr>
          <p:cNvPr id="4" name="Down Arrow 3"/>
          <p:cNvSpPr/>
          <p:nvPr/>
        </p:nvSpPr>
        <p:spPr>
          <a:xfrm>
            <a:off x="4191000" y="3124200"/>
            <a:ext cx="762000" cy="1600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3" name="Picture 3" descr="C:\Users\Julie\AppData\Local\Microsoft\Windows\Temporary Internet Files\Content.IE5\VLVR5Z8X\MP900439533[1].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990600" y="3124200"/>
            <a:ext cx="2590800" cy="1724732"/>
          </a:xfrm>
          <a:prstGeom prst="rect">
            <a:avLst/>
          </a:prstGeom>
          <a:noFill/>
          <a:extLst>
            <a:ext uri="{909E8E84-426E-40DD-AFC4-6F175D3DCCD1}">
              <a14:hiddenFill xmlns:a14="http://schemas.microsoft.com/office/drawing/2010/main" xmlns="">
                <a:solidFill>
                  <a:srgbClr val="FFFFFF"/>
                </a:solidFill>
              </a14:hiddenFill>
            </a:ext>
          </a:extLst>
        </p:spPr>
      </p:pic>
      <p:pic>
        <p:nvPicPr>
          <p:cNvPr id="5125" name="Picture 5" descr="C:\Users\Julie\AppData\Local\Microsoft\Windows\Temporary Internet Files\Content.IE5\OCD529CE\MP900438753[1].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flipH="1">
            <a:off x="6019800" y="2510497"/>
            <a:ext cx="1885950" cy="263116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0042770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val 17"/>
          <p:cNvSpPr/>
          <p:nvPr/>
        </p:nvSpPr>
        <p:spPr>
          <a:xfrm>
            <a:off x="4800600" y="1752600"/>
            <a:ext cx="2057400" cy="1828800"/>
          </a:xfrm>
          <a:prstGeom prst="ellipse">
            <a:avLst/>
          </a:prstGeom>
          <a:solidFill>
            <a:schemeClr val="accent1">
              <a:lumMod val="20000"/>
              <a:lumOff val="80000"/>
            </a:schemeClr>
          </a:solidFill>
          <a:ln w="762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dirty="0" smtClean="0"/>
              <a:t>The Problem:</a:t>
            </a:r>
            <a:endParaRPr lang="en-US" dirty="0"/>
          </a:p>
        </p:txBody>
      </p:sp>
      <p:sp>
        <p:nvSpPr>
          <p:cNvPr id="3" name="Content Placeholder 2"/>
          <p:cNvSpPr>
            <a:spLocks noGrp="1"/>
          </p:cNvSpPr>
          <p:nvPr>
            <p:ph idx="1"/>
          </p:nvPr>
        </p:nvSpPr>
        <p:spPr/>
        <p:txBody>
          <a:bodyPr/>
          <a:lstStyle/>
          <a:p>
            <a:r>
              <a:rPr lang="en-US" dirty="0" smtClean="0"/>
              <a:t>Instruction</a:t>
            </a:r>
          </a:p>
          <a:p>
            <a:r>
              <a:rPr lang="en-US" dirty="0" smtClean="0"/>
              <a:t>Assessment Tools</a:t>
            </a:r>
          </a:p>
          <a:p>
            <a:r>
              <a:rPr lang="en-US" dirty="0" smtClean="0"/>
              <a:t>Benchmarks</a:t>
            </a:r>
          </a:p>
          <a:p>
            <a:pPr>
              <a:buNone/>
            </a:pPr>
            <a:endParaRPr lang="en-US" dirty="0" smtClean="0"/>
          </a:p>
          <a:p>
            <a:pPr>
              <a:buNone/>
            </a:pPr>
            <a:r>
              <a:rPr lang="en-US" dirty="0" smtClean="0"/>
              <a:t>	Are all based on the assumption that students start with the five-year English language development of a monolingual, native speaker----which is not true for ELLs.</a:t>
            </a:r>
            <a:endParaRPr lang="en-US" dirty="0"/>
          </a:p>
        </p:txBody>
      </p:sp>
      <p:pic>
        <p:nvPicPr>
          <p:cNvPr id="1037" name="Picture 13" descr="C:\Documents and Settings\jdecook\Local Settings\Temporary Internet Files\Content.IE5\KDCWISC5\MCj03056650000[1].wmf"/>
          <p:cNvPicPr>
            <a:picLocks noChangeAspect="1" noChangeArrowheads="1"/>
          </p:cNvPicPr>
          <p:nvPr/>
        </p:nvPicPr>
        <p:blipFill>
          <a:blip r:embed="rId3" cstate="print"/>
          <a:srcRect/>
          <a:stretch>
            <a:fillRect/>
          </a:stretch>
        </p:blipFill>
        <p:spPr bwMode="auto">
          <a:xfrm flipH="1">
            <a:off x="4876800" y="1981200"/>
            <a:ext cx="1905000" cy="1342339"/>
          </a:xfrm>
          <a:prstGeom prst="rect">
            <a:avLst/>
          </a:prstGeom>
          <a:noFill/>
        </p:spPr>
      </p:pic>
      <p:pic>
        <p:nvPicPr>
          <p:cNvPr id="1038" name="Picture 14" descr="C:\Documents and Settings\jdecook\Local Settings\Temporary Internet Files\Content.IE5\KP6NHT1V\MCj02773660000[1].wmf"/>
          <p:cNvPicPr>
            <a:picLocks noChangeAspect="1" noChangeArrowheads="1"/>
          </p:cNvPicPr>
          <p:nvPr/>
        </p:nvPicPr>
        <p:blipFill>
          <a:blip r:embed="rId4" cstate="print"/>
          <a:srcRect/>
          <a:stretch>
            <a:fillRect/>
          </a:stretch>
        </p:blipFill>
        <p:spPr bwMode="auto">
          <a:xfrm>
            <a:off x="7086600" y="1295400"/>
            <a:ext cx="1832458" cy="1735531"/>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Problem:</a:t>
            </a:r>
            <a:endParaRPr lang="en-US" dirty="0"/>
          </a:p>
        </p:txBody>
      </p:sp>
      <p:sp>
        <p:nvSpPr>
          <p:cNvPr id="3" name="Content Placeholder 2"/>
          <p:cNvSpPr>
            <a:spLocks noGrp="1"/>
          </p:cNvSpPr>
          <p:nvPr>
            <p:ph idx="1"/>
          </p:nvPr>
        </p:nvSpPr>
        <p:spPr/>
        <p:txBody>
          <a:bodyPr>
            <a:normAutofit/>
          </a:bodyPr>
          <a:lstStyle/>
          <a:p>
            <a:pPr>
              <a:buNone/>
            </a:pPr>
            <a:r>
              <a:rPr lang="en-US" dirty="0" smtClean="0"/>
              <a:t>Using these</a:t>
            </a:r>
          </a:p>
          <a:p>
            <a:pPr>
              <a:buNone/>
            </a:pPr>
            <a:endParaRPr lang="en-US" dirty="0" smtClean="0"/>
          </a:p>
          <a:p>
            <a:r>
              <a:rPr lang="en-US" dirty="0" smtClean="0"/>
              <a:t>Instructional approaches</a:t>
            </a:r>
          </a:p>
          <a:p>
            <a:r>
              <a:rPr lang="en-US" dirty="0" smtClean="0"/>
              <a:t>Assessment tools</a:t>
            </a:r>
          </a:p>
          <a:p>
            <a:r>
              <a:rPr lang="en-US" dirty="0" smtClean="0"/>
              <a:t>Benchmarks</a:t>
            </a:r>
          </a:p>
          <a:p>
            <a:pPr>
              <a:buNone/>
            </a:pPr>
            <a:endParaRPr lang="en-US" dirty="0" smtClean="0"/>
          </a:p>
          <a:p>
            <a:pPr>
              <a:buNone/>
            </a:pPr>
            <a:r>
              <a:rPr lang="en-US" dirty="0" smtClean="0"/>
              <a:t>	To determine that an ELL is not making adequate progress at the universal tier.</a:t>
            </a:r>
            <a:endParaRPr lang="en-US" dirty="0"/>
          </a:p>
        </p:txBody>
      </p:sp>
      <p:pic>
        <p:nvPicPr>
          <p:cNvPr id="5" name="Picture 14" descr="C:\Documents and Settings\jdecook\Local Settings\Temporary Internet Files\Content.IE5\KP6NHT1V\MCj02773660000[1].wmf"/>
          <p:cNvPicPr>
            <a:picLocks noChangeAspect="1" noChangeArrowheads="1"/>
          </p:cNvPicPr>
          <p:nvPr/>
        </p:nvPicPr>
        <p:blipFill>
          <a:blip r:embed="rId3" cstate="print"/>
          <a:srcRect/>
          <a:stretch>
            <a:fillRect/>
          </a:stretch>
        </p:blipFill>
        <p:spPr bwMode="auto">
          <a:xfrm>
            <a:off x="7010400" y="969569"/>
            <a:ext cx="1832458" cy="1735531"/>
          </a:xfrm>
          <a:prstGeom prst="rect">
            <a:avLst/>
          </a:prstGeom>
          <a:noFill/>
        </p:spPr>
      </p:pic>
      <p:sp>
        <p:nvSpPr>
          <p:cNvPr id="6" name="Oval 5"/>
          <p:cNvSpPr/>
          <p:nvPr/>
        </p:nvSpPr>
        <p:spPr>
          <a:xfrm>
            <a:off x="5715000" y="2667000"/>
            <a:ext cx="2057400" cy="1828800"/>
          </a:xfrm>
          <a:prstGeom prst="ellipse">
            <a:avLst/>
          </a:prstGeom>
          <a:solidFill>
            <a:schemeClr val="accent1">
              <a:lumMod val="20000"/>
              <a:lumOff val="80000"/>
            </a:schemeClr>
          </a:solidFill>
          <a:ln w="762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13" descr="C:\Documents and Settings\jdecook\Local Settings\Temporary Internet Files\Content.IE5\KDCWISC5\MCj03056650000[1].wmf"/>
          <p:cNvPicPr>
            <a:picLocks noChangeAspect="1" noChangeArrowheads="1"/>
          </p:cNvPicPr>
          <p:nvPr/>
        </p:nvPicPr>
        <p:blipFill>
          <a:blip r:embed="rId4" cstate="print"/>
          <a:srcRect/>
          <a:stretch>
            <a:fillRect/>
          </a:stretch>
        </p:blipFill>
        <p:spPr bwMode="auto">
          <a:xfrm flipH="1">
            <a:off x="5791200" y="2819400"/>
            <a:ext cx="1905000" cy="1342339"/>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t>The </a:t>
            </a:r>
            <a:r>
              <a:rPr lang="en-US" dirty="0" err="1" smtClean="0"/>
              <a:t>RtI</a:t>
            </a:r>
            <a:r>
              <a:rPr lang="en-US" dirty="0" smtClean="0"/>
              <a:t> Framework</a:t>
            </a:r>
            <a:endParaRPr lang="en-US" dirty="0"/>
          </a:p>
        </p:txBody>
      </p:sp>
      <p:sp>
        <p:nvSpPr>
          <p:cNvPr id="3" name="Content Placeholder 2"/>
          <p:cNvSpPr>
            <a:spLocks noGrp="1"/>
          </p:cNvSpPr>
          <p:nvPr>
            <p:ph idx="1"/>
          </p:nvPr>
        </p:nvSpPr>
        <p:spPr>
          <a:xfrm>
            <a:off x="457200" y="1371600"/>
            <a:ext cx="8229600" cy="5083208"/>
          </a:xfrm>
        </p:spPr>
        <p:txBody>
          <a:bodyPr/>
          <a:lstStyle/>
          <a:p>
            <a:pPr algn="ctr">
              <a:buNone/>
            </a:pPr>
            <a:r>
              <a:rPr lang="en-US" b="1" u="sng" dirty="0" smtClean="0"/>
              <a:t>Proportionate Representation</a:t>
            </a:r>
          </a:p>
          <a:p>
            <a:pPr algn="ctr"/>
            <a:r>
              <a:rPr lang="en-US" dirty="0" smtClean="0"/>
              <a:t>Gifted Programming &amp; Talent Development</a:t>
            </a:r>
          </a:p>
          <a:p>
            <a:pPr algn="ctr"/>
            <a:r>
              <a:rPr lang="en-US" dirty="0" smtClean="0"/>
              <a:t>Special Education Referrals &amp; Identifications</a:t>
            </a:r>
          </a:p>
          <a:p>
            <a:pPr algn="ctr"/>
            <a:r>
              <a:rPr lang="en-US" dirty="0" smtClean="0"/>
              <a:t>Disaggregated Achievement Data</a:t>
            </a:r>
          </a:p>
          <a:p>
            <a:pPr algn="ctr"/>
            <a:r>
              <a:rPr lang="en-US" dirty="0" smtClean="0"/>
              <a:t>Disciplinary Data</a:t>
            </a:r>
          </a:p>
          <a:p>
            <a:pPr algn="ctr"/>
            <a:r>
              <a:rPr lang="en-US" dirty="0" smtClean="0"/>
              <a:t>Attendance Data</a:t>
            </a:r>
            <a:endParaRPr lang="en-US" dirty="0"/>
          </a:p>
        </p:txBody>
      </p:sp>
      <p:pic>
        <p:nvPicPr>
          <p:cNvPr id="11267" name="Picture 3" descr="C:\Documents and Settings\jdecook\Local Settings\Temporary Internet Files\Content.IE5\SEB5H762\MPj04092680000[1].jpg"/>
          <p:cNvPicPr>
            <a:picLocks noChangeAspect="1" noChangeArrowheads="1"/>
          </p:cNvPicPr>
          <p:nvPr/>
        </p:nvPicPr>
        <p:blipFill>
          <a:blip r:embed="rId3" cstate="print"/>
          <a:srcRect/>
          <a:stretch>
            <a:fillRect/>
          </a:stretch>
        </p:blipFill>
        <p:spPr bwMode="auto">
          <a:xfrm>
            <a:off x="6781800" y="4724400"/>
            <a:ext cx="1524000" cy="1524000"/>
          </a:xfrm>
          <a:prstGeom prst="rect">
            <a:avLst/>
          </a:prstGeom>
          <a:noFill/>
        </p:spPr>
      </p:pic>
      <p:pic>
        <p:nvPicPr>
          <p:cNvPr id="11268" name="Picture 4" descr="C:\Documents and Settings\jdecook\Local Settings\Temporary Internet Files\Content.IE5\ELKDO5MN\MPj03140820000[1].jpg"/>
          <p:cNvPicPr>
            <a:picLocks noChangeAspect="1" noChangeArrowheads="1"/>
          </p:cNvPicPr>
          <p:nvPr/>
        </p:nvPicPr>
        <p:blipFill>
          <a:blip r:embed="rId4" cstate="print"/>
          <a:srcRect t="9348" b="11196"/>
          <a:stretch>
            <a:fillRect/>
          </a:stretch>
        </p:blipFill>
        <p:spPr bwMode="auto">
          <a:xfrm>
            <a:off x="838200" y="4800600"/>
            <a:ext cx="1600200" cy="1524000"/>
          </a:xfrm>
          <a:prstGeom prst="rect">
            <a:avLst/>
          </a:prstGeom>
          <a:noFill/>
        </p:spPr>
      </p:pic>
    </p:spTree>
    <p:extLst>
      <p:ext uri="{BB962C8B-B14F-4D97-AF65-F5344CB8AC3E}">
        <p14:creationId xmlns:p14="http://schemas.microsoft.com/office/powerpoint/2010/main" xmlns="" val="223184002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Thomas &amp; Collier</a:t>
            </a:r>
            <a:endParaRPr lang="en-US" dirty="0"/>
          </a:p>
        </p:txBody>
      </p:sp>
      <p:sp>
        <p:nvSpPr>
          <p:cNvPr id="3" name="Content Placeholder 2"/>
          <p:cNvSpPr>
            <a:spLocks noGrp="1"/>
          </p:cNvSpPr>
          <p:nvPr>
            <p:ph idx="1"/>
          </p:nvPr>
        </p:nvSpPr>
        <p:spPr/>
        <p:txBody>
          <a:bodyPr/>
          <a:lstStyle/>
          <a:p>
            <a:r>
              <a:rPr lang="en-US" dirty="0" smtClean="0"/>
              <a:t>750,000 ELLs K-12 over 15 years</a:t>
            </a:r>
          </a:p>
          <a:p>
            <a:pPr>
              <a:buNone/>
            </a:pPr>
            <a:endParaRPr lang="en-US" dirty="0" smtClean="0"/>
          </a:p>
          <a:p>
            <a:pPr>
              <a:buNone/>
            </a:pPr>
            <a:r>
              <a:rPr lang="en-US" dirty="0" smtClean="0"/>
              <a:t>	Found that to reach the 50</a:t>
            </a:r>
            <a:r>
              <a:rPr lang="en-US" baseline="30000" dirty="0" smtClean="0"/>
              <a:t>th</a:t>
            </a:r>
            <a:r>
              <a:rPr lang="en-US" dirty="0" smtClean="0"/>
              <a:t> percentile on a standardized, norm-referenced reading test,</a:t>
            </a:r>
          </a:p>
          <a:p>
            <a:pPr>
              <a:buNone/>
            </a:pPr>
            <a:endParaRPr lang="en-US" dirty="0" smtClean="0"/>
          </a:p>
          <a:p>
            <a:pPr>
              <a:buNone/>
            </a:pPr>
            <a:r>
              <a:rPr lang="en-US" dirty="0" smtClean="0"/>
              <a:t>	It takes 5-7 years </a:t>
            </a:r>
            <a:r>
              <a:rPr lang="en-US" u="sng" dirty="0" smtClean="0"/>
              <a:t>with</a:t>
            </a:r>
            <a:r>
              <a:rPr lang="en-US" dirty="0" smtClean="0"/>
              <a:t> solid L1 literacy</a:t>
            </a:r>
          </a:p>
          <a:p>
            <a:pPr>
              <a:buNone/>
            </a:pPr>
            <a:r>
              <a:rPr lang="en-US" dirty="0" smtClean="0"/>
              <a:t>                7-10+ years </a:t>
            </a:r>
            <a:r>
              <a:rPr lang="en-US" u="sng" dirty="0" smtClean="0"/>
              <a:t>without</a:t>
            </a:r>
            <a:r>
              <a:rPr lang="en-US" dirty="0" smtClean="0"/>
              <a:t> L1 literacy</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smtClean="0"/>
              <a:t>“Best Case Scenario”</a:t>
            </a:r>
            <a:endParaRPr lang="en-US" sz="4000" dirty="0"/>
          </a:p>
        </p:txBody>
      </p:sp>
      <p:sp>
        <p:nvSpPr>
          <p:cNvPr id="3" name="Content Placeholder 2"/>
          <p:cNvSpPr>
            <a:spLocks noGrp="1"/>
          </p:cNvSpPr>
          <p:nvPr>
            <p:ph idx="1"/>
          </p:nvPr>
        </p:nvSpPr>
        <p:spPr/>
        <p:txBody>
          <a:bodyPr/>
          <a:lstStyle/>
          <a:p>
            <a:pPr>
              <a:buNone/>
            </a:pPr>
            <a:r>
              <a:rPr lang="en-US" dirty="0" smtClean="0"/>
              <a:t>	ELLs K-1 learning to read in English as a nonnative language will take 7 years to reach full English reading proficiency.</a:t>
            </a:r>
          </a:p>
          <a:p>
            <a:pPr>
              <a:buNone/>
            </a:pPr>
            <a:endParaRPr lang="en-US" dirty="0" smtClean="0"/>
          </a:p>
          <a:p>
            <a:pPr>
              <a:buNone/>
            </a:pPr>
            <a:r>
              <a:rPr lang="en-US" dirty="0" smtClean="0"/>
              <a:t>	No short-term intervention will get them up to grade-level.</a:t>
            </a:r>
          </a:p>
          <a:p>
            <a:pPr>
              <a:buNone/>
            </a:pPr>
            <a:endParaRPr lang="en-US" dirty="0" smtClean="0"/>
          </a:p>
          <a:p>
            <a:pPr>
              <a:buNone/>
            </a:pPr>
            <a:endParaRPr lang="en-US" dirty="0"/>
          </a:p>
        </p:txBody>
      </p:sp>
      <p:pic>
        <p:nvPicPr>
          <p:cNvPr id="9218" name="Picture 2" descr="C:\Users\Julie\AppData\Local\Microsoft\Windows\Temporary Internet Files\Content.IE5\J9UF0545\MP900439398[1].jpg"/>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25298"/>
          <a:stretch/>
        </p:blipFill>
        <p:spPr bwMode="auto">
          <a:xfrm>
            <a:off x="533400" y="228600"/>
            <a:ext cx="1528814" cy="1600200"/>
          </a:xfrm>
          <a:prstGeom prst="rect">
            <a:avLst/>
          </a:prstGeom>
          <a:noFill/>
          <a:extLst>
            <a:ext uri="{909E8E84-426E-40DD-AFC4-6F175D3DCCD1}">
              <a14:hiddenFill xmlns:a14="http://schemas.microsoft.com/office/drawing/2010/main" xmlns="">
                <a:solidFill>
                  <a:srgbClr val="FFFFFF"/>
                </a:solidFill>
              </a14:hiddenFill>
            </a:ext>
          </a:extLst>
        </p:spPr>
      </p:pic>
      <p:pic>
        <p:nvPicPr>
          <p:cNvPr id="9219" name="Picture 3" descr="C:\Users\Julie\AppData\Local\Microsoft\Windows\Temporary Internet Files\Content.IE5\OCD529CE\MP900387292[1].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800600" y="4876800"/>
            <a:ext cx="3657600" cy="1676400"/>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Clash of the Benchmarks</a:t>
            </a:r>
            <a:endParaRPr lang="en-US" dirty="0"/>
          </a:p>
        </p:txBody>
      </p:sp>
      <p:sp>
        <p:nvSpPr>
          <p:cNvPr id="3" name="Content Placeholder 2"/>
          <p:cNvSpPr>
            <a:spLocks noGrp="1"/>
          </p:cNvSpPr>
          <p:nvPr>
            <p:ph idx="1"/>
          </p:nvPr>
        </p:nvSpPr>
        <p:spPr/>
        <p:txBody>
          <a:bodyPr>
            <a:normAutofit/>
          </a:bodyPr>
          <a:lstStyle/>
          <a:p>
            <a:pPr algn="ctr">
              <a:buNone/>
            </a:pPr>
            <a:r>
              <a:rPr lang="en-US" sz="2800" dirty="0" smtClean="0"/>
              <a:t>“The time it takes”</a:t>
            </a:r>
          </a:p>
          <a:p>
            <a:pPr algn="ctr">
              <a:buNone/>
            </a:pPr>
            <a:r>
              <a:rPr lang="en-US" sz="2800" dirty="0" smtClean="0"/>
              <a:t>Vs.</a:t>
            </a:r>
          </a:p>
          <a:p>
            <a:pPr algn="ctr">
              <a:buNone/>
            </a:pPr>
            <a:r>
              <a:rPr lang="en-US" sz="2800" dirty="0" smtClean="0"/>
              <a:t>All students held to grade-level benchmarks/proficient on WKCE.</a:t>
            </a:r>
            <a:endParaRPr lang="en-US" sz="2800" dirty="0"/>
          </a:p>
        </p:txBody>
      </p:sp>
      <p:pic>
        <p:nvPicPr>
          <p:cNvPr id="1029" name="Picture 5" descr="C:\Documents and Settings\jdecook\Local Settings\Temporary Internet Files\Content.IE5\WPODAFAP\MCBD19789_0000[1].wmf"/>
          <p:cNvPicPr>
            <a:picLocks noChangeAspect="1" noChangeArrowheads="1"/>
          </p:cNvPicPr>
          <p:nvPr/>
        </p:nvPicPr>
        <p:blipFill>
          <a:blip r:embed="rId3" cstate="print"/>
          <a:srcRect/>
          <a:stretch>
            <a:fillRect/>
          </a:stretch>
        </p:blipFill>
        <p:spPr bwMode="auto">
          <a:xfrm>
            <a:off x="1828800" y="3687188"/>
            <a:ext cx="5410200" cy="3170812"/>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jdecook\Local Settings\Temporary Internet Files\Content.IE5\KDCWISC5\MCj04398160000[1].png"/>
          <p:cNvPicPr>
            <a:picLocks noChangeAspect="1" noChangeArrowheads="1"/>
          </p:cNvPicPr>
          <p:nvPr/>
        </p:nvPicPr>
        <p:blipFill>
          <a:blip r:embed="rId3" cstate="print">
            <a:lum bright="-40000"/>
          </a:blip>
          <a:srcRect/>
          <a:stretch>
            <a:fillRect/>
          </a:stretch>
        </p:blipFill>
        <p:spPr bwMode="auto">
          <a:xfrm>
            <a:off x="838200" y="2209800"/>
            <a:ext cx="3200400" cy="3200400"/>
          </a:xfrm>
          <a:prstGeom prst="rect">
            <a:avLst/>
          </a:prstGeom>
          <a:noFill/>
        </p:spPr>
      </p:pic>
      <p:sp>
        <p:nvSpPr>
          <p:cNvPr id="2" name="Title 1"/>
          <p:cNvSpPr>
            <a:spLocks noGrp="1"/>
          </p:cNvSpPr>
          <p:nvPr>
            <p:ph type="title"/>
          </p:nvPr>
        </p:nvSpPr>
        <p:spPr/>
        <p:txBody>
          <a:bodyPr/>
          <a:lstStyle/>
          <a:p>
            <a:pPr algn="ctr"/>
            <a:r>
              <a:rPr lang="en-US" dirty="0" smtClean="0"/>
              <a:t>A Reading Level is Only One Piece of the Puzzle</a:t>
            </a:r>
            <a:endParaRPr lang="en-US" dirty="0"/>
          </a:p>
        </p:txBody>
      </p:sp>
      <p:sp>
        <p:nvSpPr>
          <p:cNvPr id="4" name="Content Placeholder 3"/>
          <p:cNvSpPr>
            <a:spLocks noGrp="1"/>
          </p:cNvSpPr>
          <p:nvPr>
            <p:ph sz="half" idx="1"/>
          </p:nvPr>
        </p:nvSpPr>
        <p:spPr/>
        <p:txBody>
          <a:bodyPr/>
          <a:lstStyle/>
          <a:p>
            <a:pPr algn="ctr">
              <a:buNone/>
            </a:pPr>
            <a:r>
              <a:rPr lang="en-US" u="sng" dirty="0" smtClean="0"/>
              <a:t>English Reading Lens</a:t>
            </a:r>
          </a:p>
          <a:p>
            <a:r>
              <a:rPr lang="en-US" dirty="0" smtClean="0"/>
              <a:t>Phonemic Awareness</a:t>
            </a:r>
          </a:p>
          <a:p>
            <a:r>
              <a:rPr lang="en-US" dirty="0" smtClean="0"/>
              <a:t>Phonics/Decoding</a:t>
            </a:r>
          </a:p>
          <a:p>
            <a:r>
              <a:rPr lang="en-US" dirty="0" smtClean="0"/>
              <a:t>Fluency</a:t>
            </a:r>
          </a:p>
          <a:p>
            <a:r>
              <a:rPr lang="en-US" dirty="0" smtClean="0"/>
              <a:t>Comprehension</a:t>
            </a:r>
          </a:p>
          <a:p>
            <a:r>
              <a:rPr lang="en-US" dirty="0" smtClean="0"/>
              <a:t>Vocabulary</a:t>
            </a:r>
          </a:p>
          <a:p>
            <a:endParaRPr lang="en-US" dirty="0"/>
          </a:p>
        </p:txBody>
      </p:sp>
      <p:sp>
        <p:nvSpPr>
          <p:cNvPr id="5" name="Content Placeholder 4"/>
          <p:cNvSpPr>
            <a:spLocks noGrp="1"/>
          </p:cNvSpPr>
          <p:nvPr>
            <p:ph sz="half" idx="2"/>
          </p:nvPr>
        </p:nvSpPr>
        <p:spPr/>
        <p:txBody>
          <a:bodyPr/>
          <a:lstStyle/>
          <a:p>
            <a:pPr algn="ctr">
              <a:buNone/>
            </a:pPr>
            <a:r>
              <a:rPr lang="en-US" u="sng" dirty="0" smtClean="0"/>
              <a:t>Holistic English Lens</a:t>
            </a:r>
          </a:p>
          <a:p>
            <a:r>
              <a:rPr lang="en-US" dirty="0" smtClean="0"/>
              <a:t>Linguistic complexity</a:t>
            </a:r>
          </a:p>
          <a:p>
            <a:r>
              <a:rPr lang="en-US" dirty="0" smtClean="0"/>
              <a:t>Specificity of Vocab</a:t>
            </a:r>
          </a:p>
          <a:p>
            <a:r>
              <a:rPr lang="en-US" dirty="0" smtClean="0"/>
              <a:t>Language Control</a:t>
            </a:r>
          </a:p>
          <a:p>
            <a:r>
              <a:rPr lang="en-US" dirty="0" smtClean="0"/>
              <a:t>Listening</a:t>
            </a:r>
          </a:p>
          <a:p>
            <a:r>
              <a:rPr lang="en-US" dirty="0" smtClean="0"/>
              <a:t>Speaking</a:t>
            </a:r>
          </a:p>
          <a:p>
            <a:r>
              <a:rPr lang="en-US" dirty="0" smtClean="0"/>
              <a:t>Reading</a:t>
            </a:r>
          </a:p>
          <a:p>
            <a:r>
              <a:rPr lang="en-US" dirty="0" smtClean="0"/>
              <a:t>Writing</a:t>
            </a:r>
            <a:endParaRPr lang="en-US" dirty="0"/>
          </a:p>
        </p:txBody>
      </p:sp>
      <p:pic>
        <p:nvPicPr>
          <p:cNvPr id="2052" name="Picture 4" descr="C:\Documents and Settings\jdecook\Local Settings\Temporary Internet Files\Content.IE5\KP6NHT1V\MCBS01344_0000[1].wmf"/>
          <p:cNvPicPr>
            <a:picLocks noChangeAspect="1" noChangeArrowheads="1"/>
          </p:cNvPicPr>
          <p:nvPr/>
        </p:nvPicPr>
        <p:blipFill>
          <a:blip r:embed="rId4" cstate="print">
            <a:lum bright="21000" contrast="-37000"/>
          </a:blip>
          <a:srcRect/>
          <a:stretch>
            <a:fillRect/>
          </a:stretch>
        </p:blipFill>
        <p:spPr bwMode="auto">
          <a:xfrm>
            <a:off x="6858000" y="4038600"/>
            <a:ext cx="1558925" cy="1341437"/>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t>Language Competence</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xmlns="" val="3770955491"/>
              </p:ext>
            </p:extLst>
          </p:nvPr>
        </p:nvGraphicFramePr>
        <p:xfrm>
          <a:off x="457200" y="1882775"/>
          <a:ext cx="8229600"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413066433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Language Competence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695908030"/>
              </p:ext>
            </p:extLst>
          </p:nvPr>
        </p:nvGraphicFramePr>
        <p:xfrm>
          <a:off x="457200" y="1882775"/>
          <a:ext cx="8229600"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Isosceles Triangle 4"/>
          <p:cNvSpPr/>
          <p:nvPr/>
        </p:nvSpPr>
        <p:spPr>
          <a:xfrm rot="1751848">
            <a:off x="4934731" y="3056161"/>
            <a:ext cx="3045283" cy="1967907"/>
          </a:xfrm>
          <a:prstGeom prst="triangle">
            <a:avLst>
              <a:gd name="adj" fmla="val 75474"/>
            </a:avLst>
          </a:prstGeom>
          <a:solidFill>
            <a:srgbClr val="FFC32D"/>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C00000"/>
                </a:solidFill>
              </a:rPr>
              <a:t>Reading</a:t>
            </a:r>
            <a:endParaRPr lang="en-US" sz="2000" b="1" dirty="0">
              <a:solidFill>
                <a:srgbClr val="C00000"/>
              </a:solidFill>
            </a:endParaRPr>
          </a:p>
        </p:txBody>
      </p:sp>
    </p:spTree>
    <p:extLst>
      <p:ext uri="{BB962C8B-B14F-4D97-AF65-F5344CB8AC3E}">
        <p14:creationId xmlns:p14="http://schemas.microsoft.com/office/powerpoint/2010/main" xmlns="" val="12972962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67494"/>
            <a:ext cx="8229600" cy="570706"/>
          </a:xfrm>
        </p:spPr>
        <p:txBody>
          <a:bodyPr>
            <a:noAutofit/>
          </a:bodyPr>
          <a:lstStyle/>
          <a:p>
            <a:r>
              <a:rPr lang="en-US" sz="1800" dirty="0" smtClean="0"/>
              <a:t>Rigby’s </a:t>
            </a:r>
            <a:r>
              <a:rPr lang="en-US" sz="1800" i="1" dirty="0" smtClean="0"/>
              <a:t>On Our Way to English Language &amp; Literacy Framework</a:t>
            </a:r>
            <a:endParaRPr lang="en-US" sz="1800" i="1" dirty="0"/>
          </a:p>
        </p:txBody>
      </p:sp>
      <p:graphicFrame>
        <p:nvGraphicFramePr>
          <p:cNvPr id="7" name="Content Placeholder 6"/>
          <p:cNvGraphicFramePr>
            <a:graphicFrameLocks noGrp="1"/>
          </p:cNvGraphicFramePr>
          <p:nvPr>
            <p:ph idx="1"/>
          </p:nvPr>
        </p:nvGraphicFramePr>
        <p:xfrm>
          <a:off x="457200" y="914400"/>
          <a:ext cx="8229600" cy="5456278"/>
        </p:xfrm>
        <a:graphic>
          <a:graphicData uri="http://schemas.openxmlformats.org/drawingml/2006/table">
            <a:tbl>
              <a:tblPr firstRow="1" bandRow="1">
                <a:tableStyleId>{5C22544A-7EE6-4342-B048-85BDC9FD1C3A}</a:tableStyleId>
              </a:tblPr>
              <a:tblGrid>
                <a:gridCol w="1524000"/>
                <a:gridCol w="1447800"/>
                <a:gridCol w="1371600"/>
                <a:gridCol w="1295400"/>
                <a:gridCol w="1219200"/>
                <a:gridCol w="1371600"/>
              </a:tblGrid>
              <a:tr h="656825">
                <a:tc rowSpan="2" gridSpan="2">
                  <a:txBody>
                    <a:bodyPr/>
                    <a:lstStyle/>
                    <a:p>
                      <a:pPr algn="ctr"/>
                      <a:endParaRPr lang="en-US" dirty="0" smtClean="0"/>
                    </a:p>
                    <a:p>
                      <a:pPr algn="ctr"/>
                      <a:r>
                        <a:rPr lang="en-US" sz="2800" dirty="0" smtClean="0"/>
                        <a:t>Two Processes</a:t>
                      </a:r>
                      <a:endParaRPr lang="en-US" sz="2800" dirty="0"/>
                    </a:p>
                  </a:txBody>
                  <a:tcPr/>
                </a:tc>
                <a:tc rowSpan="2" hMerge="1">
                  <a:txBody>
                    <a:bodyPr/>
                    <a:lstStyle/>
                    <a:p>
                      <a:endParaRPr lang="en-US" sz="1400" dirty="0"/>
                    </a:p>
                  </a:txBody>
                  <a:tcPr/>
                </a:tc>
                <a:tc gridSpan="4">
                  <a:txBody>
                    <a:bodyPr/>
                    <a:lstStyle/>
                    <a:p>
                      <a:pPr algn="ctr"/>
                      <a:r>
                        <a:rPr lang="en-US" sz="2800" dirty="0" smtClean="0"/>
                        <a:t>Literacy</a:t>
                      </a:r>
                      <a:r>
                        <a:rPr lang="en-US" sz="2800" baseline="0" dirty="0" smtClean="0"/>
                        <a:t> Development</a:t>
                      </a:r>
                      <a:endParaRPr lang="en-US" sz="2800"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576223">
                <a:tc gridSpan="2" vMerge="1">
                  <a:txBody>
                    <a:bodyPr/>
                    <a:lstStyle/>
                    <a:p>
                      <a:endParaRPr lang="en-US" dirty="0"/>
                    </a:p>
                  </a:txBody>
                  <a:tcPr/>
                </a:tc>
                <a:tc hMerge="1" vMerge="1">
                  <a:txBody>
                    <a:bodyPr/>
                    <a:lstStyle/>
                    <a:p>
                      <a:endParaRPr lang="en-US" sz="1400" dirty="0"/>
                    </a:p>
                  </a:txBody>
                  <a:tcPr/>
                </a:tc>
                <a:tc>
                  <a:txBody>
                    <a:bodyPr/>
                    <a:lstStyle/>
                    <a:p>
                      <a:r>
                        <a:rPr lang="en-US" dirty="0" smtClean="0"/>
                        <a:t>Emergent</a:t>
                      </a:r>
                      <a:endParaRPr lang="en-US" dirty="0"/>
                    </a:p>
                  </a:txBody>
                  <a:tcPr>
                    <a:solidFill>
                      <a:schemeClr val="accent1"/>
                    </a:solidFill>
                  </a:tcPr>
                </a:tc>
                <a:tc>
                  <a:txBody>
                    <a:bodyPr/>
                    <a:lstStyle/>
                    <a:p>
                      <a:r>
                        <a:rPr lang="en-US" dirty="0" smtClean="0"/>
                        <a:t>Early</a:t>
                      </a:r>
                      <a:endParaRPr lang="en-US" dirty="0"/>
                    </a:p>
                  </a:txBody>
                  <a:tcPr>
                    <a:solidFill>
                      <a:schemeClr val="accent1"/>
                    </a:solidFill>
                  </a:tcPr>
                </a:tc>
                <a:tc>
                  <a:txBody>
                    <a:bodyPr/>
                    <a:lstStyle/>
                    <a:p>
                      <a:r>
                        <a:rPr lang="en-US" dirty="0" smtClean="0"/>
                        <a:t>Early Fluency</a:t>
                      </a:r>
                      <a:endParaRPr lang="en-US" dirty="0"/>
                    </a:p>
                  </a:txBody>
                  <a:tcPr>
                    <a:solidFill>
                      <a:schemeClr val="accent1"/>
                    </a:solidFill>
                  </a:tcPr>
                </a:tc>
                <a:tc>
                  <a:txBody>
                    <a:bodyPr/>
                    <a:lstStyle/>
                    <a:p>
                      <a:r>
                        <a:rPr lang="en-US" dirty="0" smtClean="0"/>
                        <a:t>Fluency</a:t>
                      </a:r>
                      <a:endParaRPr lang="en-US" dirty="0"/>
                    </a:p>
                  </a:txBody>
                  <a:tcPr>
                    <a:solidFill>
                      <a:schemeClr val="accent1"/>
                    </a:solidFill>
                  </a:tcPr>
                </a:tc>
              </a:tr>
              <a:tr h="466466">
                <a:tc rowSpan="6">
                  <a:txBody>
                    <a:bodyPr/>
                    <a:lstStyle/>
                    <a:p>
                      <a:r>
                        <a:rPr lang="en-US" sz="3200" b="1" dirty="0" smtClean="0">
                          <a:solidFill>
                            <a:schemeClr val="tx1"/>
                          </a:solidFill>
                        </a:rPr>
                        <a:t>Language Acquisition in L1</a:t>
                      </a:r>
                      <a:endParaRPr lang="en-US" sz="3200" b="1" dirty="0">
                        <a:solidFill>
                          <a:schemeClr val="tx1"/>
                        </a:solidFill>
                      </a:endParaRPr>
                    </a:p>
                  </a:txBody>
                  <a:tcPr vert="vert270">
                    <a:solidFill>
                      <a:schemeClr val="accent1"/>
                    </a:solidFill>
                  </a:tcPr>
                </a:tc>
                <a:tc>
                  <a:txBody>
                    <a:bodyPr/>
                    <a:lstStyle/>
                    <a:p>
                      <a:r>
                        <a:rPr lang="en-US" sz="1400" dirty="0" smtClean="0"/>
                        <a:t>Stage 1:</a:t>
                      </a:r>
                    </a:p>
                    <a:p>
                      <a:r>
                        <a:rPr lang="en-US" sz="1400" dirty="0" smtClean="0"/>
                        <a:t>Preproduction</a:t>
                      </a:r>
                      <a:endParaRPr lang="en-US" sz="1400" dirty="0"/>
                    </a:p>
                  </a:txBody>
                  <a:tcPr>
                    <a:solidFill>
                      <a:schemeClr val="accent1"/>
                    </a:solidFill>
                  </a:tcPr>
                </a:tc>
                <a:tc>
                  <a:txBody>
                    <a:bodyPr/>
                    <a:lstStyle/>
                    <a:p>
                      <a:endParaRPr lang="en-US" dirty="0"/>
                    </a:p>
                  </a:txBody>
                  <a:tcPr>
                    <a:solidFill>
                      <a:srgbClr val="FFEBB9"/>
                    </a:solidFill>
                  </a:tcPr>
                </a:tc>
                <a:tc>
                  <a:txBody>
                    <a:bodyPr/>
                    <a:lstStyle/>
                    <a:p>
                      <a:endParaRPr lang="en-US" dirty="0"/>
                    </a:p>
                  </a:txBody>
                  <a:tcPr>
                    <a:solidFill>
                      <a:schemeClr val="tx1">
                        <a:lumMod val="95000"/>
                      </a:schemeClr>
                    </a:solidFill>
                  </a:tcPr>
                </a:tc>
                <a:tc>
                  <a:txBody>
                    <a:bodyPr/>
                    <a:lstStyle/>
                    <a:p>
                      <a:endParaRPr lang="en-US" dirty="0"/>
                    </a:p>
                  </a:txBody>
                  <a:tcPr>
                    <a:solidFill>
                      <a:schemeClr val="tx1">
                        <a:lumMod val="95000"/>
                      </a:schemeClr>
                    </a:solidFill>
                  </a:tcPr>
                </a:tc>
                <a:tc>
                  <a:txBody>
                    <a:bodyPr/>
                    <a:lstStyle/>
                    <a:p>
                      <a:endParaRPr lang="en-US" dirty="0"/>
                    </a:p>
                  </a:txBody>
                  <a:tcPr>
                    <a:solidFill>
                      <a:schemeClr val="tx1">
                        <a:lumMod val="95000"/>
                      </a:schemeClr>
                    </a:solidFill>
                  </a:tcPr>
                </a:tc>
              </a:tr>
              <a:tr h="658540">
                <a:tc vMerge="1">
                  <a:txBody>
                    <a:bodyPr/>
                    <a:lstStyle/>
                    <a:p>
                      <a:endParaRPr lang="en-US" dirty="0"/>
                    </a:p>
                  </a:txBody>
                  <a:tcPr/>
                </a:tc>
                <a:tc>
                  <a:txBody>
                    <a:bodyPr/>
                    <a:lstStyle/>
                    <a:p>
                      <a:r>
                        <a:rPr lang="en-US" sz="1400" dirty="0" smtClean="0"/>
                        <a:t>Stage 2:</a:t>
                      </a:r>
                    </a:p>
                    <a:p>
                      <a:r>
                        <a:rPr lang="en-US" sz="1400" dirty="0" smtClean="0"/>
                        <a:t>Early Production</a:t>
                      </a:r>
                      <a:endParaRPr lang="en-US" sz="1400" dirty="0"/>
                    </a:p>
                  </a:txBody>
                  <a:tcPr>
                    <a:solidFill>
                      <a:schemeClr val="accent1"/>
                    </a:solidFill>
                  </a:tcPr>
                </a:tc>
                <a:tc>
                  <a:txBody>
                    <a:bodyPr/>
                    <a:lstStyle/>
                    <a:p>
                      <a:endParaRPr lang="en-US" dirty="0"/>
                    </a:p>
                  </a:txBody>
                  <a:tcPr>
                    <a:solidFill>
                      <a:srgbClr val="FFEBB9"/>
                    </a:solidFill>
                  </a:tcPr>
                </a:tc>
                <a:tc>
                  <a:txBody>
                    <a:bodyPr/>
                    <a:lstStyle/>
                    <a:p>
                      <a:endParaRPr lang="en-US" dirty="0"/>
                    </a:p>
                  </a:txBody>
                  <a:tcPr>
                    <a:solidFill>
                      <a:schemeClr val="accent1">
                        <a:lumMod val="40000"/>
                        <a:lumOff val="60000"/>
                      </a:schemeClr>
                    </a:solidFill>
                  </a:tcPr>
                </a:tc>
                <a:tc>
                  <a:txBody>
                    <a:bodyPr/>
                    <a:lstStyle/>
                    <a:p>
                      <a:endParaRPr lang="en-US" dirty="0"/>
                    </a:p>
                  </a:txBody>
                  <a:tcPr>
                    <a:solidFill>
                      <a:schemeClr val="tx1">
                        <a:lumMod val="95000"/>
                      </a:schemeClr>
                    </a:solidFill>
                  </a:tcPr>
                </a:tc>
                <a:tc>
                  <a:txBody>
                    <a:bodyPr/>
                    <a:lstStyle/>
                    <a:p>
                      <a:endParaRPr lang="en-US" dirty="0"/>
                    </a:p>
                  </a:txBody>
                  <a:tcPr>
                    <a:solidFill>
                      <a:schemeClr val="tx1">
                        <a:lumMod val="95000"/>
                      </a:schemeClr>
                    </a:solidFill>
                  </a:tcPr>
                </a:tc>
              </a:tr>
              <a:tr h="658540">
                <a:tc vMerge="1">
                  <a:txBody>
                    <a:bodyPr/>
                    <a:lstStyle/>
                    <a:p>
                      <a:endParaRPr lang="en-US" dirty="0"/>
                    </a:p>
                  </a:txBody>
                  <a:tcPr/>
                </a:tc>
                <a:tc>
                  <a:txBody>
                    <a:bodyPr/>
                    <a:lstStyle/>
                    <a:p>
                      <a:r>
                        <a:rPr lang="en-US" sz="1400" dirty="0" smtClean="0"/>
                        <a:t>Stage 3:</a:t>
                      </a:r>
                    </a:p>
                    <a:p>
                      <a:r>
                        <a:rPr lang="en-US" sz="1400" dirty="0" smtClean="0"/>
                        <a:t>Speech Emergence</a:t>
                      </a:r>
                      <a:endParaRPr lang="en-US" sz="1400" dirty="0"/>
                    </a:p>
                  </a:txBody>
                  <a:tcPr>
                    <a:solidFill>
                      <a:schemeClr val="accent1"/>
                    </a:solidFill>
                  </a:tcPr>
                </a:tc>
                <a:tc>
                  <a:txBody>
                    <a:bodyPr/>
                    <a:lstStyle/>
                    <a:p>
                      <a:endParaRPr lang="en-US" dirty="0"/>
                    </a:p>
                  </a:txBody>
                  <a:tcPr>
                    <a:solidFill>
                      <a:srgbClr val="FFEBB9"/>
                    </a:solidFill>
                  </a:tcPr>
                </a:tc>
                <a:tc>
                  <a:txBody>
                    <a:bodyPr/>
                    <a:lstStyle/>
                    <a:p>
                      <a:endParaRPr lang="en-US" dirty="0"/>
                    </a:p>
                  </a:txBody>
                  <a:tcPr>
                    <a:solidFill>
                      <a:schemeClr val="accent1">
                        <a:lumMod val="40000"/>
                        <a:lumOff val="60000"/>
                      </a:schemeClr>
                    </a:solidFill>
                  </a:tcPr>
                </a:tc>
                <a:tc>
                  <a:txBody>
                    <a:bodyPr/>
                    <a:lstStyle/>
                    <a:p>
                      <a:endParaRPr lang="en-US" dirty="0"/>
                    </a:p>
                  </a:txBody>
                  <a:tcPr>
                    <a:solidFill>
                      <a:schemeClr val="accent1">
                        <a:lumMod val="60000"/>
                        <a:lumOff val="40000"/>
                      </a:schemeClr>
                    </a:solidFill>
                  </a:tcPr>
                </a:tc>
                <a:tc>
                  <a:txBody>
                    <a:bodyPr/>
                    <a:lstStyle/>
                    <a:p>
                      <a:endParaRPr lang="en-US" dirty="0"/>
                    </a:p>
                  </a:txBody>
                  <a:tcPr>
                    <a:solidFill>
                      <a:srgbClr val="FFC000"/>
                    </a:solidFill>
                  </a:tcPr>
                </a:tc>
              </a:tr>
              <a:tr h="658540">
                <a:tc vMerge="1">
                  <a:txBody>
                    <a:bodyPr/>
                    <a:lstStyle/>
                    <a:p>
                      <a:endParaRPr lang="en-US" dirty="0"/>
                    </a:p>
                  </a:txBody>
                  <a:tcPr/>
                </a:tc>
                <a:tc>
                  <a:txBody>
                    <a:bodyPr/>
                    <a:lstStyle/>
                    <a:p>
                      <a:r>
                        <a:rPr lang="en-US" sz="1400" dirty="0" smtClean="0"/>
                        <a:t>Stage 4: Intermediate Fluency</a:t>
                      </a:r>
                      <a:endParaRPr lang="en-US" sz="1400" dirty="0"/>
                    </a:p>
                  </a:txBody>
                  <a:tcPr>
                    <a:solidFill>
                      <a:schemeClr val="accent1"/>
                    </a:solidFill>
                  </a:tcPr>
                </a:tc>
                <a:tc>
                  <a:txBody>
                    <a:bodyPr/>
                    <a:lstStyle/>
                    <a:p>
                      <a:endParaRPr lang="en-US" dirty="0"/>
                    </a:p>
                  </a:txBody>
                  <a:tcPr>
                    <a:solidFill>
                      <a:srgbClr val="FFEBB9"/>
                    </a:solidFill>
                  </a:tcPr>
                </a:tc>
                <a:tc>
                  <a:txBody>
                    <a:bodyPr/>
                    <a:lstStyle/>
                    <a:p>
                      <a:endParaRPr lang="en-US" dirty="0"/>
                    </a:p>
                  </a:txBody>
                  <a:tcPr>
                    <a:solidFill>
                      <a:schemeClr val="accent1">
                        <a:lumMod val="40000"/>
                        <a:lumOff val="60000"/>
                      </a:schemeClr>
                    </a:solidFill>
                  </a:tcPr>
                </a:tc>
                <a:tc>
                  <a:txBody>
                    <a:bodyPr/>
                    <a:lstStyle/>
                    <a:p>
                      <a:endParaRPr lang="en-US" dirty="0"/>
                    </a:p>
                  </a:txBody>
                  <a:tcPr>
                    <a:solidFill>
                      <a:schemeClr val="accent1">
                        <a:lumMod val="60000"/>
                        <a:lumOff val="40000"/>
                      </a:schemeClr>
                    </a:solidFill>
                  </a:tcPr>
                </a:tc>
                <a:tc>
                  <a:txBody>
                    <a:bodyPr/>
                    <a:lstStyle/>
                    <a:p>
                      <a:endParaRPr lang="en-US" dirty="0"/>
                    </a:p>
                  </a:txBody>
                  <a:tcPr>
                    <a:solidFill>
                      <a:srgbClr val="FFC000"/>
                    </a:solidFill>
                  </a:tcPr>
                </a:tc>
              </a:tr>
              <a:tr h="715133">
                <a:tc vMerge="1">
                  <a:txBody>
                    <a:bodyPr/>
                    <a:lstStyle/>
                    <a:p>
                      <a:endParaRPr lang="en-US" dirty="0"/>
                    </a:p>
                  </a:txBody>
                  <a:tcPr/>
                </a:tc>
                <a:tc>
                  <a:txBody>
                    <a:bodyPr/>
                    <a:lstStyle/>
                    <a:p>
                      <a:r>
                        <a:rPr lang="en-US" sz="1400" dirty="0" smtClean="0"/>
                        <a:t>Stage 5: Advanced Fluency</a:t>
                      </a:r>
                      <a:endParaRPr lang="en-US" sz="1400" dirty="0"/>
                    </a:p>
                  </a:txBody>
                  <a:tcPr>
                    <a:solidFill>
                      <a:schemeClr val="accent1"/>
                    </a:solidFill>
                  </a:tcPr>
                </a:tc>
                <a:tc>
                  <a:txBody>
                    <a:bodyPr/>
                    <a:lstStyle/>
                    <a:p>
                      <a:endParaRPr lang="en-US" dirty="0"/>
                    </a:p>
                  </a:txBody>
                  <a:tcPr>
                    <a:solidFill>
                      <a:srgbClr val="FFEBB9"/>
                    </a:solidFill>
                  </a:tcPr>
                </a:tc>
                <a:tc>
                  <a:txBody>
                    <a:bodyPr/>
                    <a:lstStyle/>
                    <a:p>
                      <a:endParaRPr lang="en-US" dirty="0"/>
                    </a:p>
                  </a:txBody>
                  <a:tcPr>
                    <a:solidFill>
                      <a:schemeClr val="accent1">
                        <a:lumMod val="40000"/>
                        <a:lumOff val="60000"/>
                      </a:schemeClr>
                    </a:solidFill>
                  </a:tcPr>
                </a:tc>
                <a:tc>
                  <a:txBody>
                    <a:bodyPr/>
                    <a:lstStyle/>
                    <a:p>
                      <a:endParaRPr lang="en-US" dirty="0"/>
                    </a:p>
                  </a:txBody>
                  <a:tcPr>
                    <a:solidFill>
                      <a:schemeClr val="accent1">
                        <a:lumMod val="60000"/>
                        <a:lumOff val="40000"/>
                      </a:schemeClr>
                    </a:solidFill>
                  </a:tcPr>
                </a:tc>
                <a:tc>
                  <a:txBody>
                    <a:bodyPr/>
                    <a:lstStyle/>
                    <a:p>
                      <a:endParaRPr lang="en-US" dirty="0"/>
                    </a:p>
                  </a:txBody>
                  <a:tcPr>
                    <a:solidFill>
                      <a:srgbClr val="FFC000"/>
                    </a:solidFill>
                  </a:tcPr>
                </a:tc>
              </a:tr>
              <a:tr h="715133">
                <a:tc vMerge="1">
                  <a:txBody>
                    <a:bodyPr/>
                    <a:lstStyle/>
                    <a:p>
                      <a:endParaRPr lang="en-US" sz="3200" b="1" dirty="0">
                        <a:solidFill>
                          <a:schemeClr val="tx1"/>
                        </a:solidFill>
                      </a:endParaRPr>
                    </a:p>
                  </a:txBody>
                  <a:tcPr vert="vert270">
                    <a:solidFill>
                      <a:schemeClr val="accent1"/>
                    </a:solidFill>
                  </a:tcPr>
                </a:tc>
                <a:tc>
                  <a:txBody>
                    <a:bodyPr/>
                    <a:lstStyle/>
                    <a:p>
                      <a:r>
                        <a:rPr lang="en-US" sz="1400" dirty="0" smtClean="0"/>
                        <a:t>Stage 6:</a:t>
                      </a:r>
                    </a:p>
                    <a:p>
                      <a:r>
                        <a:rPr lang="en-US" sz="1400" dirty="0" smtClean="0"/>
                        <a:t>Full Proficiency</a:t>
                      </a:r>
                      <a:endParaRPr lang="en-US" sz="1400" dirty="0"/>
                    </a:p>
                  </a:txBody>
                  <a:tcPr>
                    <a:solidFill>
                      <a:schemeClr val="accent1"/>
                    </a:solidFill>
                  </a:tcPr>
                </a:tc>
                <a:tc>
                  <a:txBody>
                    <a:bodyPr/>
                    <a:lstStyle/>
                    <a:p>
                      <a:endParaRPr lang="en-US" dirty="0"/>
                    </a:p>
                  </a:txBody>
                  <a:tcPr>
                    <a:solidFill>
                      <a:srgbClr val="FFEBB9"/>
                    </a:solidFill>
                  </a:tcPr>
                </a:tc>
                <a:tc>
                  <a:txBody>
                    <a:bodyPr/>
                    <a:lstStyle/>
                    <a:p>
                      <a:endParaRPr lang="en-US" dirty="0"/>
                    </a:p>
                  </a:txBody>
                  <a:tcPr>
                    <a:solidFill>
                      <a:schemeClr val="accent1">
                        <a:lumMod val="40000"/>
                        <a:lumOff val="60000"/>
                      </a:schemeClr>
                    </a:solidFill>
                  </a:tcPr>
                </a:tc>
                <a:tc>
                  <a:txBody>
                    <a:bodyPr/>
                    <a:lstStyle/>
                    <a:p>
                      <a:endParaRPr lang="en-US" dirty="0"/>
                    </a:p>
                  </a:txBody>
                  <a:tcPr>
                    <a:solidFill>
                      <a:schemeClr val="accent1">
                        <a:lumMod val="60000"/>
                        <a:lumOff val="40000"/>
                      </a:schemeClr>
                    </a:solidFill>
                  </a:tcPr>
                </a:tc>
                <a:tc>
                  <a:txBody>
                    <a:bodyPr/>
                    <a:lstStyle/>
                    <a:p>
                      <a:endParaRPr lang="en-US" dirty="0"/>
                    </a:p>
                  </a:txBody>
                  <a:tcPr>
                    <a:solidFill>
                      <a:srgbClr val="FFC000"/>
                    </a:solidFill>
                  </a:tcPr>
                </a:tc>
              </a:tr>
            </a:tbl>
          </a:graphicData>
        </a:graphic>
      </p:graphicFrame>
      <p:sp>
        <p:nvSpPr>
          <p:cNvPr id="31" name="Down Arrow 30"/>
          <p:cNvSpPr/>
          <p:nvPr/>
        </p:nvSpPr>
        <p:spPr>
          <a:xfrm>
            <a:off x="3581400" y="2362200"/>
            <a:ext cx="990600" cy="3886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2800" b="1" dirty="0" smtClean="0"/>
              <a:t>Birth to Age 5</a:t>
            </a:r>
            <a:endParaRPr lang="en-US" sz="2800" b="1" dirty="0"/>
          </a:p>
        </p:txBody>
      </p:sp>
      <p:sp>
        <p:nvSpPr>
          <p:cNvPr id="32" name="Right Arrow 31"/>
          <p:cNvSpPr/>
          <p:nvPr/>
        </p:nvSpPr>
        <p:spPr>
          <a:xfrm>
            <a:off x="4038600" y="5715000"/>
            <a:ext cx="4267200" cy="637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Kindergarten through Grade 5</a:t>
            </a:r>
            <a:endParaRPr lang="en-US" sz="2000" b="1" dirty="0"/>
          </a:p>
        </p:txBody>
      </p:sp>
      <p:sp>
        <p:nvSpPr>
          <p:cNvPr id="6" name="5-Point Star 5"/>
          <p:cNvSpPr/>
          <p:nvPr/>
        </p:nvSpPr>
        <p:spPr>
          <a:xfrm>
            <a:off x="3581400" y="5638800"/>
            <a:ext cx="609600" cy="533400"/>
          </a:xfrm>
          <a:prstGeom prst="star5">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646906"/>
          </a:xfrm>
        </p:spPr>
        <p:txBody>
          <a:bodyPr>
            <a:normAutofit fontScale="90000"/>
          </a:bodyPr>
          <a:lstStyle/>
          <a:p>
            <a:r>
              <a:rPr lang="en-US" sz="2000" dirty="0" smtClean="0"/>
              <a:t>Rigby’s </a:t>
            </a:r>
            <a:r>
              <a:rPr lang="en-US" sz="2000" i="1" dirty="0" smtClean="0"/>
              <a:t>On Our Way to English Language &amp; Literacy Framework</a:t>
            </a:r>
            <a:endParaRPr lang="en-US" sz="2000" dirty="0"/>
          </a:p>
        </p:txBody>
      </p:sp>
      <p:sp>
        <p:nvSpPr>
          <p:cNvPr id="3" name="Content Placeholder 2"/>
          <p:cNvSpPr>
            <a:spLocks noGrp="1"/>
          </p:cNvSpPr>
          <p:nvPr>
            <p:ph idx="1"/>
          </p:nvPr>
        </p:nvSpPr>
        <p:spPr/>
        <p:txBody>
          <a:bodyPr/>
          <a:lstStyle/>
          <a:p>
            <a:endParaRPr lang="en-US" dirty="0"/>
          </a:p>
        </p:txBody>
      </p:sp>
      <p:graphicFrame>
        <p:nvGraphicFramePr>
          <p:cNvPr id="4" name="Content Placeholder 6"/>
          <p:cNvGraphicFramePr>
            <a:graphicFrameLocks/>
          </p:cNvGraphicFramePr>
          <p:nvPr/>
        </p:nvGraphicFramePr>
        <p:xfrm>
          <a:off x="457200" y="914400"/>
          <a:ext cx="8229600" cy="5456278"/>
        </p:xfrm>
        <a:graphic>
          <a:graphicData uri="http://schemas.openxmlformats.org/drawingml/2006/table">
            <a:tbl>
              <a:tblPr firstRow="1" bandRow="1">
                <a:tableStyleId>{5C22544A-7EE6-4342-B048-85BDC9FD1C3A}</a:tableStyleId>
              </a:tblPr>
              <a:tblGrid>
                <a:gridCol w="1524000"/>
                <a:gridCol w="1447800"/>
                <a:gridCol w="1371600"/>
                <a:gridCol w="1295400"/>
                <a:gridCol w="1219200"/>
                <a:gridCol w="1371600"/>
              </a:tblGrid>
              <a:tr h="656825">
                <a:tc rowSpan="2" gridSpan="2">
                  <a:txBody>
                    <a:bodyPr/>
                    <a:lstStyle/>
                    <a:p>
                      <a:pPr algn="ctr"/>
                      <a:endParaRPr lang="en-US" dirty="0" smtClean="0"/>
                    </a:p>
                    <a:p>
                      <a:pPr algn="ctr"/>
                      <a:r>
                        <a:rPr lang="en-US" sz="2800" dirty="0" smtClean="0"/>
                        <a:t>Two Processes</a:t>
                      </a:r>
                      <a:endParaRPr lang="en-US" sz="2800" dirty="0"/>
                    </a:p>
                  </a:txBody>
                  <a:tcPr/>
                </a:tc>
                <a:tc rowSpan="2" hMerge="1">
                  <a:txBody>
                    <a:bodyPr/>
                    <a:lstStyle/>
                    <a:p>
                      <a:endParaRPr lang="en-US" sz="1400" dirty="0"/>
                    </a:p>
                  </a:txBody>
                  <a:tcPr/>
                </a:tc>
                <a:tc gridSpan="4">
                  <a:txBody>
                    <a:bodyPr/>
                    <a:lstStyle/>
                    <a:p>
                      <a:pPr algn="ctr"/>
                      <a:r>
                        <a:rPr lang="en-US" sz="2800" dirty="0" smtClean="0"/>
                        <a:t>Literacy</a:t>
                      </a:r>
                      <a:r>
                        <a:rPr lang="en-US" sz="2800" baseline="0" dirty="0" smtClean="0"/>
                        <a:t> Development</a:t>
                      </a:r>
                      <a:endParaRPr lang="en-US" sz="2800"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576223">
                <a:tc gridSpan="2" vMerge="1">
                  <a:txBody>
                    <a:bodyPr/>
                    <a:lstStyle/>
                    <a:p>
                      <a:endParaRPr lang="en-US" dirty="0"/>
                    </a:p>
                  </a:txBody>
                  <a:tcPr/>
                </a:tc>
                <a:tc hMerge="1" vMerge="1">
                  <a:txBody>
                    <a:bodyPr/>
                    <a:lstStyle/>
                    <a:p>
                      <a:endParaRPr lang="en-US" sz="1400" dirty="0"/>
                    </a:p>
                  </a:txBody>
                  <a:tcPr/>
                </a:tc>
                <a:tc>
                  <a:txBody>
                    <a:bodyPr/>
                    <a:lstStyle/>
                    <a:p>
                      <a:r>
                        <a:rPr lang="en-US" dirty="0" smtClean="0"/>
                        <a:t>Emergent</a:t>
                      </a:r>
                      <a:endParaRPr lang="en-US" dirty="0"/>
                    </a:p>
                  </a:txBody>
                  <a:tcPr>
                    <a:solidFill>
                      <a:schemeClr val="accent1"/>
                    </a:solidFill>
                  </a:tcPr>
                </a:tc>
                <a:tc>
                  <a:txBody>
                    <a:bodyPr/>
                    <a:lstStyle/>
                    <a:p>
                      <a:r>
                        <a:rPr lang="en-US" dirty="0" smtClean="0"/>
                        <a:t>Early</a:t>
                      </a:r>
                      <a:endParaRPr lang="en-US" dirty="0"/>
                    </a:p>
                  </a:txBody>
                  <a:tcPr>
                    <a:solidFill>
                      <a:schemeClr val="accent1"/>
                    </a:solidFill>
                  </a:tcPr>
                </a:tc>
                <a:tc>
                  <a:txBody>
                    <a:bodyPr/>
                    <a:lstStyle/>
                    <a:p>
                      <a:r>
                        <a:rPr lang="en-US" dirty="0" smtClean="0"/>
                        <a:t>Early Fluency</a:t>
                      </a:r>
                      <a:endParaRPr lang="en-US" dirty="0"/>
                    </a:p>
                  </a:txBody>
                  <a:tcPr>
                    <a:solidFill>
                      <a:schemeClr val="accent1"/>
                    </a:solidFill>
                  </a:tcPr>
                </a:tc>
                <a:tc>
                  <a:txBody>
                    <a:bodyPr/>
                    <a:lstStyle/>
                    <a:p>
                      <a:r>
                        <a:rPr lang="en-US" dirty="0" smtClean="0"/>
                        <a:t>Fluency</a:t>
                      </a:r>
                      <a:endParaRPr lang="en-US" dirty="0"/>
                    </a:p>
                  </a:txBody>
                  <a:tcPr>
                    <a:solidFill>
                      <a:schemeClr val="accent1"/>
                    </a:solidFill>
                  </a:tcPr>
                </a:tc>
              </a:tr>
              <a:tr h="466466">
                <a:tc rowSpan="6">
                  <a:txBody>
                    <a:bodyPr/>
                    <a:lstStyle/>
                    <a:p>
                      <a:r>
                        <a:rPr lang="en-US" sz="3200" b="1" dirty="0" smtClean="0">
                          <a:solidFill>
                            <a:schemeClr val="tx1"/>
                          </a:solidFill>
                        </a:rPr>
                        <a:t>Language Acquisition in L2</a:t>
                      </a:r>
                      <a:endParaRPr lang="en-US" sz="3200" b="1" dirty="0">
                        <a:solidFill>
                          <a:schemeClr val="tx1"/>
                        </a:solidFill>
                      </a:endParaRPr>
                    </a:p>
                  </a:txBody>
                  <a:tcPr vert="vert270">
                    <a:solidFill>
                      <a:schemeClr val="accent1"/>
                    </a:solidFill>
                  </a:tcPr>
                </a:tc>
                <a:tc>
                  <a:txBody>
                    <a:bodyPr/>
                    <a:lstStyle/>
                    <a:p>
                      <a:r>
                        <a:rPr lang="en-US" sz="1400" dirty="0" smtClean="0"/>
                        <a:t>Stage 1:</a:t>
                      </a:r>
                    </a:p>
                    <a:p>
                      <a:r>
                        <a:rPr lang="en-US" sz="1400" dirty="0" smtClean="0"/>
                        <a:t>Preproduction</a:t>
                      </a:r>
                      <a:endParaRPr lang="en-US" sz="1400" dirty="0"/>
                    </a:p>
                  </a:txBody>
                  <a:tcPr>
                    <a:solidFill>
                      <a:schemeClr val="accent1"/>
                    </a:solidFill>
                  </a:tcPr>
                </a:tc>
                <a:tc>
                  <a:txBody>
                    <a:bodyPr/>
                    <a:lstStyle/>
                    <a:p>
                      <a:endParaRPr lang="en-US" dirty="0"/>
                    </a:p>
                  </a:txBody>
                  <a:tcPr>
                    <a:solidFill>
                      <a:srgbClr val="FFEBB9"/>
                    </a:solidFill>
                  </a:tcPr>
                </a:tc>
                <a:tc>
                  <a:txBody>
                    <a:bodyPr/>
                    <a:lstStyle/>
                    <a:p>
                      <a:endParaRPr lang="en-US" dirty="0"/>
                    </a:p>
                  </a:txBody>
                  <a:tcPr>
                    <a:solidFill>
                      <a:schemeClr val="tx1">
                        <a:lumMod val="95000"/>
                      </a:schemeClr>
                    </a:solidFill>
                  </a:tcPr>
                </a:tc>
                <a:tc>
                  <a:txBody>
                    <a:bodyPr/>
                    <a:lstStyle/>
                    <a:p>
                      <a:endParaRPr lang="en-US" dirty="0"/>
                    </a:p>
                  </a:txBody>
                  <a:tcPr>
                    <a:solidFill>
                      <a:schemeClr val="tx1">
                        <a:lumMod val="95000"/>
                      </a:schemeClr>
                    </a:solidFill>
                  </a:tcPr>
                </a:tc>
                <a:tc>
                  <a:txBody>
                    <a:bodyPr/>
                    <a:lstStyle/>
                    <a:p>
                      <a:endParaRPr lang="en-US" dirty="0"/>
                    </a:p>
                  </a:txBody>
                  <a:tcPr>
                    <a:solidFill>
                      <a:schemeClr val="tx1">
                        <a:lumMod val="95000"/>
                      </a:schemeClr>
                    </a:solidFill>
                  </a:tcPr>
                </a:tc>
              </a:tr>
              <a:tr h="658540">
                <a:tc vMerge="1">
                  <a:txBody>
                    <a:bodyPr/>
                    <a:lstStyle/>
                    <a:p>
                      <a:endParaRPr lang="en-US" dirty="0"/>
                    </a:p>
                  </a:txBody>
                  <a:tcPr/>
                </a:tc>
                <a:tc>
                  <a:txBody>
                    <a:bodyPr/>
                    <a:lstStyle/>
                    <a:p>
                      <a:r>
                        <a:rPr lang="en-US" sz="1400" dirty="0" smtClean="0"/>
                        <a:t>Stage 2:</a:t>
                      </a:r>
                    </a:p>
                    <a:p>
                      <a:r>
                        <a:rPr lang="en-US" sz="1400" dirty="0" smtClean="0"/>
                        <a:t>Early Production</a:t>
                      </a:r>
                      <a:endParaRPr lang="en-US" sz="1400" dirty="0"/>
                    </a:p>
                  </a:txBody>
                  <a:tcPr>
                    <a:solidFill>
                      <a:schemeClr val="accent1"/>
                    </a:solidFill>
                  </a:tcPr>
                </a:tc>
                <a:tc>
                  <a:txBody>
                    <a:bodyPr/>
                    <a:lstStyle/>
                    <a:p>
                      <a:endParaRPr lang="en-US" dirty="0"/>
                    </a:p>
                  </a:txBody>
                  <a:tcPr>
                    <a:solidFill>
                      <a:srgbClr val="FFEBB9"/>
                    </a:solidFill>
                  </a:tcPr>
                </a:tc>
                <a:tc>
                  <a:txBody>
                    <a:bodyPr/>
                    <a:lstStyle/>
                    <a:p>
                      <a:endParaRPr lang="en-US" dirty="0"/>
                    </a:p>
                  </a:txBody>
                  <a:tcPr>
                    <a:solidFill>
                      <a:schemeClr val="accent1">
                        <a:lumMod val="40000"/>
                        <a:lumOff val="60000"/>
                      </a:schemeClr>
                    </a:solidFill>
                  </a:tcPr>
                </a:tc>
                <a:tc>
                  <a:txBody>
                    <a:bodyPr/>
                    <a:lstStyle/>
                    <a:p>
                      <a:endParaRPr lang="en-US" dirty="0"/>
                    </a:p>
                  </a:txBody>
                  <a:tcPr>
                    <a:solidFill>
                      <a:schemeClr val="tx1">
                        <a:lumMod val="95000"/>
                      </a:schemeClr>
                    </a:solidFill>
                  </a:tcPr>
                </a:tc>
                <a:tc>
                  <a:txBody>
                    <a:bodyPr/>
                    <a:lstStyle/>
                    <a:p>
                      <a:endParaRPr lang="en-US" dirty="0"/>
                    </a:p>
                  </a:txBody>
                  <a:tcPr>
                    <a:solidFill>
                      <a:schemeClr val="tx1">
                        <a:lumMod val="95000"/>
                      </a:schemeClr>
                    </a:solidFill>
                  </a:tcPr>
                </a:tc>
              </a:tr>
              <a:tr h="658540">
                <a:tc vMerge="1">
                  <a:txBody>
                    <a:bodyPr/>
                    <a:lstStyle/>
                    <a:p>
                      <a:endParaRPr lang="en-US" dirty="0"/>
                    </a:p>
                  </a:txBody>
                  <a:tcPr/>
                </a:tc>
                <a:tc>
                  <a:txBody>
                    <a:bodyPr/>
                    <a:lstStyle/>
                    <a:p>
                      <a:r>
                        <a:rPr lang="en-US" sz="1400" dirty="0" smtClean="0"/>
                        <a:t>Stage 3:</a:t>
                      </a:r>
                    </a:p>
                    <a:p>
                      <a:r>
                        <a:rPr lang="en-US" sz="1400" dirty="0" smtClean="0"/>
                        <a:t>Speech Emergence</a:t>
                      </a:r>
                      <a:endParaRPr lang="en-US" sz="1400" dirty="0"/>
                    </a:p>
                  </a:txBody>
                  <a:tcPr>
                    <a:solidFill>
                      <a:schemeClr val="accent1"/>
                    </a:solidFill>
                  </a:tcPr>
                </a:tc>
                <a:tc>
                  <a:txBody>
                    <a:bodyPr/>
                    <a:lstStyle/>
                    <a:p>
                      <a:endParaRPr lang="en-US" dirty="0"/>
                    </a:p>
                  </a:txBody>
                  <a:tcPr>
                    <a:solidFill>
                      <a:srgbClr val="FFEBB9"/>
                    </a:solidFill>
                  </a:tcPr>
                </a:tc>
                <a:tc>
                  <a:txBody>
                    <a:bodyPr/>
                    <a:lstStyle/>
                    <a:p>
                      <a:endParaRPr lang="en-US" dirty="0"/>
                    </a:p>
                  </a:txBody>
                  <a:tcPr>
                    <a:solidFill>
                      <a:schemeClr val="accent1">
                        <a:lumMod val="40000"/>
                        <a:lumOff val="60000"/>
                      </a:schemeClr>
                    </a:solidFill>
                  </a:tcPr>
                </a:tc>
                <a:tc>
                  <a:txBody>
                    <a:bodyPr/>
                    <a:lstStyle/>
                    <a:p>
                      <a:endParaRPr lang="en-US" dirty="0"/>
                    </a:p>
                  </a:txBody>
                  <a:tcPr>
                    <a:solidFill>
                      <a:schemeClr val="accent1">
                        <a:lumMod val="60000"/>
                        <a:lumOff val="40000"/>
                      </a:schemeClr>
                    </a:solidFill>
                  </a:tcPr>
                </a:tc>
                <a:tc>
                  <a:txBody>
                    <a:bodyPr/>
                    <a:lstStyle/>
                    <a:p>
                      <a:endParaRPr lang="en-US" dirty="0"/>
                    </a:p>
                  </a:txBody>
                  <a:tcPr>
                    <a:solidFill>
                      <a:srgbClr val="FFC000"/>
                    </a:solidFill>
                  </a:tcPr>
                </a:tc>
              </a:tr>
              <a:tr h="658540">
                <a:tc vMerge="1">
                  <a:txBody>
                    <a:bodyPr/>
                    <a:lstStyle/>
                    <a:p>
                      <a:endParaRPr lang="en-US" dirty="0"/>
                    </a:p>
                  </a:txBody>
                  <a:tcPr/>
                </a:tc>
                <a:tc>
                  <a:txBody>
                    <a:bodyPr/>
                    <a:lstStyle/>
                    <a:p>
                      <a:r>
                        <a:rPr lang="en-US" sz="1400" dirty="0" smtClean="0"/>
                        <a:t>Stage 4: Intermediate Fluency</a:t>
                      </a:r>
                      <a:endParaRPr lang="en-US" sz="1400" dirty="0"/>
                    </a:p>
                  </a:txBody>
                  <a:tcPr>
                    <a:solidFill>
                      <a:schemeClr val="accent1"/>
                    </a:solidFill>
                  </a:tcPr>
                </a:tc>
                <a:tc>
                  <a:txBody>
                    <a:bodyPr/>
                    <a:lstStyle/>
                    <a:p>
                      <a:endParaRPr lang="en-US" dirty="0"/>
                    </a:p>
                  </a:txBody>
                  <a:tcPr>
                    <a:solidFill>
                      <a:srgbClr val="FFEBB9"/>
                    </a:solidFill>
                  </a:tcPr>
                </a:tc>
                <a:tc>
                  <a:txBody>
                    <a:bodyPr/>
                    <a:lstStyle/>
                    <a:p>
                      <a:endParaRPr lang="en-US" dirty="0"/>
                    </a:p>
                  </a:txBody>
                  <a:tcPr>
                    <a:solidFill>
                      <a:schemeClr val="accent1">
                        <a:lumMod val="40000"/>
                        <a:lumOff val="60000"/>
                      </a:schemeClr>
                    </a:solidFill>
                  </a:tcPr>
                </a:tc>
                <a:tc>
                  <a:txBody>
                    <a:bodyPr/>
                    <a:lstStyle/>
                    <a:p>
                      <a:endParaRPr lang="en-US" dirty="0"/>
                    </a:p>
                  </a:txBody>
                  <a:tcPr>
                    <a:solidFill>
                      <a:schemeClr val="accent1">
                        <a:lumMod val="60000"/>
                        <a:lumOff val="40000"/>
                      </a:schemeClr>
                    </a:solidFill>
                  </a:tcPr>
                </a:tc>
                <a:tc>
                  <a:txBody>
                    <a:bodyPr/>
                    <a:lstStyle/>
                    <a:p>
                      <a:endParaRPr lang="en-US" dirty="0"/>
                    </a:p>
                  </a:txBody>
                  <a:tcPr>
                    <a:solidFill>
                      <a:srgbClr val="FFC000"/>
                    </a:solidFill>
                  </a:tcPr>
                </a:tc>
              </a:tr>
              <a:tr h="715133">
                <a:tc vMerge="1">
                  <a:txBody>
                    <a:bodyPr/>
                    <a:lstStyle/>
                    <a:p>
                      <a:endParaRPr lang="en-US" dirty="0"/>
                    </a:p>
                  </a:txBody>
                  <a:tcPr/>
                </a:tc>
                <a:tc>
                  <a:txBody>
                    <a:bodyPr/>
                    <a:lstStyle/>
                    <a:p>
                      <a:r>
                        <a:rPr lang="en-US" sz="1400" dirty="0" smtClean="0"/>
                        <a:t>Stage 5: Advanced Fluency</a:t>
                      </a:r>
                      <a:endParaRPr lang="en-US" sz="1400" dirty="0"/>
                    </a:p>
                  </a:txBody>
                  <a:tcPr>
                    <a:solidFill>
                      <a:schemeClr val="accent1"/>
                    </a:solidFill>
                  </a:tcPr>
                </a:tc>
                <a:tc>
                  <a:txBody>
                    <a:bodyPr/>
                    <a:lstStyle/>
                    <a:p>
                      <a:endParaRPr lang="en-US" dirty="0"/>
                    </a:p>
                  </a:txBody>
                  <a:tcPr>
                    <a:solidFill>
                      <a:srgbClr val="FFEBB9"/>
                    </a:solidFill>
                  </a:tcPr>
                </a:tc>
                <a:tc>
                  <a:txBody>
                    <a:bodyPr/>
                    <a:lstStyle/>
                    <a:p>
                      <a:endParaRPr lang="en-US" dirty="0"/>
                    </a:p>
                  </a:txBody>
                  <a:tcPr>
                    <a:solidFill>
                      <a:schemeClr val="accent1">
                        <a:lumMod val="40000"/>
                        <a:lumOff val="60000"/>
                      </a:schemeClr>
                    </a:solidFill>
                  </a:tcPr>
                </a:tc>
                <a:tc>
                  <a:txBody>
                    <a:bodyPr/>
                    <a:lstStyle/>
                    <a:p>
                      <a:endParaRPr lang="en-US" dirty="0"/>
                    </a:p>
                  </a:txBody>
                  <a:tcPr>
                    <a:solidFill>
                      <a:schemeClr val="accent1">
                        <a:lumMod val="60000"/>
                        <a:lumOff val="40000"/>
                      </a:schemeClr>
                    </a:solidFill>
                  </a:tcPr>
                </a:tc>
                <a:tc>
                  <a:txBody>
                    <a:bodyPr/>
                    <a:lstStyle/>
                    <a:p>
                      <a:endParaRPr lang="en-US" dirty="0"/>
                    </a:p>
                  </a:txBody>
                  <a:tcPr>
                    <a:solidFill>
                      <a:srgbClr val="FFC000"/>
                    </a:solidFill>
                  </a:tcPr>
                </a:tc>
              </a:tr>
              <a:tr h="715133">
                <a:tc vMerge="1">
                  <a:txBody>
                    <a:bodyPr/>
                    <a:lstStyle/>
                    <a:p>
                      <a:endParaRPr lang="en-US" sz="3200" b="1" dirty="0">
                        <a:solidFill>
                          <a:schemeClr val="tx1"/>
                        </a:solidFill>
                      </a:endParaRPr>
                    </a:p>
                  </a:txBody>
                  <a:tcPr vert="vert270">
                    <a:solidFill>
                      <a:schemeClr val="accent1"/>
                    </a:solidFill>
                  </a:tcPr>
                </a:tc>
                <a:tc>
                  <a:txBody>
                    <a:bodyPr/>
                    <a:lstStyle/>
                    <a:p>
                      <a:r>
                        <a:rPr lang="en-US" sz="1400" dirty="0" smtClean="0"/>
                        <a:t>Stage 6:</a:t>
                      </a:r>
                    </a:p>
                    <a:p>
                      <a:r>
                        <a:rPr lang="en-US" sz="1400" dirty="0" smtClean="0"/>
                        <a:t>Full Proficiency</a:t>
                      </a:r>
                      <a:endParaRPr lang="en-US" sz="1400" dirty="0"/>
                    </a:p>
                  </a:txBody>
                  <a:tcPr>
                    <a:solidFill>
                      <a:schemeClr val="accent1"/>
                    </a:solidFill>
                  </a:tcPr>
                </a:tc>
                <a:tc>
                  <a:txBody>
                    <a:bodyPr/>
                    <a:lstStyle/>
                    <a:p>
                      <a:endParaRPr lang="en-US" dirty="0"/>
                    </a:p>
                  </a:txBody>
                  <a:tcPr>
                    <a:solidFill>
                      <a:srgbClr val="FFEBB9"/>
                    </a:solidFill>
                  </a:tcPr>
                </a:tc>
                <a:tc>
                  <a:txBody>
                    <a:bodyPr/>
                    <a:lstStyle/>
                    <a:p>
                      <a:endParaRPr lang="en-US" dirty="0"/>
                    </a:p>
                  </a:txBody>
                  <a:tcPr>
                    <a:solidFill>
                      <a:schemeClr val="accent1">
                        <a:lumMod val="40000"/>
                        <a:lumOff val="60000"/>
                      </a:schemeClr>
                    </a:solidFill>
                  </a:tcPr>
                </a:tc>
                <a:tc>
                  <a:txBody>
                    <a:bodyPr/>
                    <a:lstStyle/>
                    <a:p>
                      <a:endParaRPr lang="en-US" dirty="0"/>
                    </a:p>
                  </a:txBody>
                  <a:tcPr>
                    <a:solidFill>
                      <a:schemeClr val="accent1">
                        <a:lumMod val="60000"/>
                        <a:lumOff val="40000"/>
                      </a:schemeClr>
                    </a:solidFill>
                  </a:tcPr>
                </a:tc>
                <a:tc>
                  <a:txBody>
                    <a:bodyPr/>
                    <a:lstStyle/>
                    <a:p>
                      <a:endParaRPr lang="en-US" dirty="0"/>
                    </a:p>
                  </a:txBody>
                  <a:tcPr>
                    <a:solidFill>
                      <a:srgbClr val="FFC000"/>
                    </a:solidFill>
                  </a:tcPr>
                </a:tc>
              </a:tr>
            </a:tbl>
          </a:graphicData>
        </a:graphic>
      </p:graphicFrame>
      <p:sp>
        <p:nvSpPr>
          <p:cNvPr id="6" name="Down Arrow 5"/>
          <p:cNvSpPr/>
          <p:nvPr/>
        </p:nvSpPr>
        <p:spPr>
          <a:xfrm>
            <a:off x="3962400" y="2438400"/>
            <a:ext cx="685800" cy="152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ight Arrow 6"/>
          <p:cNvSpPr/>
          <p:nvPr/>
        </p:nvSpPr>
        <p:spPr>
          <a:xfrm>
            <a:off x="4267200" y="3505200"/>
            <a:ext cx="1524000"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Down Arrow 7"/>
          <p:cNvSpPr/>
          <p:nvPr/>
        </p:nvSpPr>
        <p:spPr>
          <a:xfrm>
            <a:off x="5181600" y="3886200"/>
            <a:ext cx="762000" cy="152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ight Arrow 8"/>
          <p:cNvSpPr/>
          <p:nvPr/>
        </p:nvSpPr>
        <p:spPr>
          <a:xfrm>
            <a:off x="5562600" y="4953000"/>
            <a:ext cx="1295400"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Down Arrow 9"/>
          <p:cNvSpPr/>
          <p:nvPr/>
        </p:nvSpPr>
        <p:spPr>
          <a:xfrm>
            <a:off x="6400800" y="4953000"/>
            <a:ext cx="762000" cy="1219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ight Arrow 10"/>
          <p:cNvSpPr/>
          <p:nvPr/>
        </p:nvSpPr>
        <p:spPr>
          <a:xfrm>
            <a:off x="6781800" y="5715000"/>
            <a:ext cx="1295400"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5-Point Star 16"/>
          <p:cNvSpPr/>
          <p:nvPr/>
        </p:nvSpPr>
        <p:spPr>
          <a:xfrm>
            <a:off x="3657600" y="2133600"/>
            <a:ext cx="685800" cy="533400"/>
          </a:xfrm>
          <a:prstGeom prst="star5">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Transfer of Reading Skills from L1 to L2</a:t>
            </a:r>
            <a:endParaRPr lang="en-US" sz="3200" dirty="0"/>
          </a:p>
        </p:txBody>
      </p:sp>
      <p:sp>
        <p:nvSpPr>
          <p:cNvPr id="3" name="Content Placeholder 2"/>
          <p:cNvSpPr>
            <a:spLocks noGrp="1"/>
          </p:cNvSpPr>
          <p:nvPr>
            <p:ph idx="1"/>
          </p:nvPr>
        </p:nvSpPr>
        <p:spPr/>
        <p:txBody>
          <a:bodyPr/>
          <a:lstStyle/>
          <a:p>
            <a:r>
              <a:rPr lang="en-US" dirty="0" smtClean="0"/>
              <a:t>L1 Language and Literacy Skills?</a:t>
            </a:r>
          </a:p>
          <a:p>
            <a:r>
              <a:rPr lang="en-US" dirty="0" smtClean="0"/>
              <a:t>Compatibility of L1 to English?</a:t>
            </a:r>
          </a:p>
          <a:p>
            <a:r>
              <a:rPr lang="en-US" dirty="0" smtClean="0"/>
              <a:t>What skills can be transferred?</a:t>
            </a:r>
          </a:p>
          <a:p>
            <a:r>
              <a:rPr lang="en-US" dirty="0" smtClean="0"/>
              <a:t>What literacy skills are being introduced in English as the child’s second language?</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Thomas &amp; Collier (Again)</a:t>
            </a:r>
            <a:endParaRPr lang="en-US" dirty="0"/>
          </a:p>
        </p:txBody>
      </p:sp>
      <p:sp>
        <p:nvSpPr>
          <p:cNvPr id="3" name="Content Placeholder 2"/>
          <p:cNvSpPr>
            <a:spLocks noGrp="1"/>
          </p:cNvSpPr>
          <p:nvPr>
            <p:ph idx="1"/>
          </p:nvPr>
        </p:nvSpPr>
        <p:spPr/>
        <p:txBody>
          <a:bodyPr>
            <a:normAutofit/>
          </a:bodyPr>
          <a:lstStyle/>
          <a:p>
            <a:r>
              <a:rPr lang="en-US" dirty="0" smtClean="0"/>
              <a:t>Learn to read in L1 with high transferability to L2:                       </a:t>
            </a:r>
            <a:r>
              <a:rPr lang="en-US" dirty="0" smtClean="0">
                <a:solidFill>
                  <a:srgbClr val="FFC000"/>
                </a:solidFill>
              </a:rPr>
              <a:t>4-7 years</a:t>
            </a:r>
          </a:p>
          <a:p>
            <a:r>
              <a:rPr lang="en-US" dirty="0" smtClean="0"/>
              <a:t>Learn concept or skill in L1 with </a:t>
            </a:r>
          </a:p>
          <a:p>
            <a:pPr>
              <a:buNone/>
            </a:pPr>
            <a:r>
              <a:rPr lang="en-US" dirty="0" smtClean="0"/>
              <a:t>	some transferability to L2</a:t>
            </a:r>
            <a:r>
              <a:rPr lang="en-US" dirty="0" smtClean="0">
                <a:solidFill>
                  <a:srgbClr val="FFC000"/>
                </a:solidFill>
              </a:rPr>
              <a:t>:          6-8+ years</a:t>
            </a:r>
          </a:p>
          <a:p>
            <a:r>
              <a:rPr lang="en-US" dirty="0" smtClean="0"/>
              <a:t>Learn concept or skill in L2</a:t>
            </a:r>
            <a:r>
              <a:rPr lang="en-US" dirty="0" smtClean="0">
                <a:solidFill>
                  <a:srgbClr val="FFC000"/>
                </a:solidFill>
              </a:rPr>
              <a:t>:      7-10+ years</a:t>
            </a:r>
          </a:p>
          <a:p>
            <a:pPr>
              <a:buNone/>
            </a:pPr>
            <a:endParaRPr lang="en-US" dirty="0" smtClean="0"/>
          </a:p>
          <a:p>
            <a:pPr algn="ctr">
              <a:buNone/>
            </a:pPr>
            <a:r>
              <a:rPr lang="en-US" dirty="0" smtClean="0"/>
              <a:t>To reach the </a:t>
            </a:r>
            <a:r>
              <a:rPr lang="en-US" dirty="0" smtClean="0">
                <a:solidFill>
                  <a:srgbClr val="FFC000"/>
                </a:solidFill>
              </a:rPr>
              <a:t>50</a:t>
            </a:r>
            <a:r>
              <a:rPr lang="en-US" baseline="30000" dirty="0" smtClean="0">
                <a:solidFill>
                  <a:srgbClr val="FFC000"/>
                </a:solidFill>
              </a:rPr>
              <a:t>th</a:t>
            </a:r>
            <a:r>
              <a:rPr lang="en-US" dirty="0" smtClean="0">
                <a:solidFill>
                  <a:srgbClr val="FFC000"/>
                </a:solidFill>
              </a:rPr>
              <a:t> percentile </a:t>
            </a:r>
            <a:r>
              <a:rPr lang="en-US" dirty="0" smtClean="0"/>
              <a:t>on a </a:t>
            </a:r>
            <a:r>
              <a:rPr lang="en-US" dirty="0" smtClean="0">
                <a:solidFill>
                  <a:srgbClr val="FFC000"/>
                </a:solidFill>
              </a:rPr>
              <a:t>norm-based, standardized reading test.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The </a:t>
            </a:r>
            <a:r>
              <a:rPr lang="en-US" dirty="0" err="1" smtClean="0"/>
              <a:t>RtI</a:t>
            </a:r>
            <a:r>
              <a:rPr lang="en-US" dirty="0" smtClean="0"/>
              <a:t> Framework</a:t>
            </a:r>
            <a:endParaRPr lang="en-US" dirty="0"/>
          </a:p>
        </p:txBody>
      </p:sp>
      <p:sp>
        <p:nvSpPr>
          <p:cNvPr id="5" name="Content Placeholder 4"/>
          <p:cNvSpPr>
            <a:spLocks noGrp="1"/>
          </p:cNvSpPr>
          <p:nvPr>
            <p:ph idx="1"/>
          </p:nvPr>
        </p:nvSpPr>
        <p:spPr>
          <a:xfrm>
            <a:off x="457200" y="1447800"/>
            <a:ext cx="8229600" cy="5007008"/>
          </a:xfrm>
        </p:spPr>
        <p:txBody>
          <a:bodyPr>
            <a:normAutofit lnSpcReduction="10000"/>
          </a:bodyPr>
          <a:lstStyle/>
          <a:p>
            <a:pPr marL="64008" indent="0" algn="ctr">
              <a:buNone/>
            </a:pPr>
            <a:r>
              <a:rPr lang="en-US" b="1" u="sng" dirty="0" smtClean="0"/>
              <a:t>Professional Learning Community</a:t>
            </a:r>
          </a:p>
          <a:p>
            <a:pPr marL="64008" indent="0" algn="ctr">
              <a:buNone/>
            </a:pPr>
            <a:r>
              <a:rPr lang="en-US" b="1" u="sng" dirty="0" smtClean="0"/>
              <a:t>Essential Questions</a:t>
            </a:r>
          </a:p>
          <a:p>
            <a:pPr marL="578358" indent="-514350">
              <a:buFont typeface="+mj-lt"/>
              <a:buAutoNum type="arabicPeriod"/>
            </a:pPr>
            <a:r>
              <a:rPr lang="en-US" dirty="0" smtClean="0"/>
              <a:t>What do we want students to know and be able to do?</a:t>
            </a:r>
          </a:p>
          <a:p>
            <a:pPr marL="578358" indent="-514350">
              <a:buFont typeface="+mj-lt"/>
              <a:buAutoNum type="arabicPeriod"/>
            </a:pPr>
            <a:r>
              <a:rPr lang="en-US" dirty="0" smtClean="0"/>
              <a:t>How will we teach them?</a:t>
            </a:r>
          </a:p>
          <a:p>
            <a:pPr marL="578358" indent="-514350">
              <a:buFont typeface="+mj-lt"/>
              <a:buAutoNum type="arabicPeriod"/>
            </a:pPr>
            <a:r>
              <a:rPr lang="en-US" dirty="0" smtClean="0"/>
              <a:t>How will we know they have learned?</a:t>
            </a:r>
          </a:p>
          <a:p>
            <a:pPr marL="578358" indent="-514350">
              <a:buFont typeface="+mj-lt"/>
              <a:buAutoNum type="arabicPeriod"/>
            </a:pPr>
            <a:r>
              <a:rPr lang="en-US" dirty="0" smtClean="0"/>
              <a:t>What will we do if they did not learn?</a:t>
            </a:r>
          </a:p>
          <a:p>
            <a:pPr marL="578358" indent="-514350">
              <a:buFont typeface="+mj-lt"/>
              <a:buAutoNum type="arabicPeriod"/>
            </a:pPr>
            <a:r>
              <a:rPr lang="en-US" dirty="0" smtClean="0"/>
              <a:t>How will we extend their learning if they did learn?</a:t>
            </a:r>
          </a:p>
          <a:p>
            <a:pPr marL="438912" lvl="1" indent="0">
              <a:buNone/>
            </a:pPr>
            <a:r>
              <a:rPr lang="en-US" sz="1400" dirty="0" smtClean="0"/>
              <a:t>Adapted from </a:t>
            </a:r>
            <a:r>
              <a:rPr lang="en-US" sz="1400" dirty="0" err="1" smtClean="0"/>
              <a:t>DuFour</a:t>
            </a:r>
            <a:r>
              <a:rPr lang="en-US" sz="1400" dirty="0" smtClean="0"/>
              <a:t>, SDJ 2010.</a:t>
            </a:r>
            <a:endParaRPr lang="en-US" sz="1400" dirty="0"/>
          </a:p>
        </p:txBody>
      </p:sp>
      <p:pic>
        <p:nvPicPr>
          <p:cNvPr id="1026" name="Picture 2" descr="C:\Users\Julie\AppData\Local\Microsoft\Windows\Temporary Internet Files\Content.IE5\J9UF0545\MC900446010[1].wm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638800" y="5331714"/>
            <a:ext cx="1488115" cy="129768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51265073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So What?</a:t>
            </a:r>
            <a:endParaRPr lang="en-US" dirty="0"/>
          </a:p>
        </p:txBody>
      </p:sp>
      <p:sp>
        <p:nvSpPr>
          <p:cNvPr id="3" name="Content Placeholder 2"/>
          <p:cNvSpPr>
            <a:spLocks noGrp="1"/>
          </p:cNvSpPr>
          <p:nvPr>
            <p:ph idx="1"/>
          </p:nvPr>
        </p:nvSpPr>
        <p:spPr/>
        <p:txBody>
          <a:bodyPr/>
          <a:lstStyle/>
          <a:p>
            <a:r>
              <a:rPr lang="en-US" dirty="0" smtClean="0"/>
              <a:t>Compare to other, similar ELLs—not to native-English peers.</a:t>
            </a:r>
          </a:p>
          <a:p>
            <a:r>
              <a:rPr lang="en-US" dirty="0" smtClean="0"/>
              <a:t>Look at bigger picture-multiple measures</a:t>
            </a:r>
          </a:p>
          <a:p>
            <a:r>
              <a:rPr lang="en-US" dirty="0" smtClean="0"/>
              <a:t>Look at long-term trendline</a:t>
            </a:r>
          </a:p>
          <a:p>
            <a:r>
              <a:rPr lang="en-US" dirty="0" smtClean="0"/>
              <a:t>Look for benchmarks  per English proficiency level</a:t>
            </a:r>
          </a:p>
          <a:p>
            <a:pPr>
              <a:buNone/>
            </a:pPr>
            <a:endParaRPr lang="en-US" dirty="0"/>
          </a:p>
        </p:txBody>
      </p:sp>
      <p:pic>
        <p:nvPicPr>
          <p:cNvPr id="6146" name="Picture 2" descr="C:\Users\Julie\AppData\Local\Microsoft\Windows\Temporary Internet Files\Content.IE5\VLVR5Z8X\MC900441458[1].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943427" y="4419600"/>
            <a:ext cx="2742857" cy="2742857"/>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a:t>
            </a:r>
            <a:r>
              <a:rPr lang="en-US" dirty="0" err="1" smtClean="0"/>
              <a:t>RtI</a:t>
            </a:r>
            <a:r>
              <a:rPr lang="en-US" dirty="0" smtClean="0"/>
              <a:t> Framework</a:t>
            </a:r>
            <a:endParaRPr lang="en-US" dirty="0"/>
          </a:p>
        </p:txBody>
      </p:sp>
      <p:sp>
        <p:nvSpPr>
          <p:cNvPr id="3" name="Content Placeholder 2"/>
          <p:cNvSpPr>
            <a:spLocks noGrp="1"/>
          </p:cNvSpPr>
          <p:nvPr>
            <p:ph idx="1"/>
          </p:nvPr>
        </p:nvSpPr>
        <p:spPr/>
        <p:txBody>
          <a:bodyPr/>
          <a:lstStyle/>
          <a:p>
            <a:r>
              <a:rPr lang="en-US" dirty="0" smtClean="0"/>
              <a:t>What will we do if students have not learned?</a:t>
            </a:r>
          </a:p>
          <a:p>
            <a:endParaRPr lang="en-US" dirty="0"/>
          </a:p>
          <a:p>
            <a:endParaRPr lang="en-US" dirty="0" smtClean="0"/>
          </a:p>
          <a:p>
            <a:endParaRPr lang="en-US" dirty="0"/>
          </a:p>
          <a:p>
            <a:endParaRPr lang="en-US" dirty="0" smtClean="0"/>
          </a:p>
          <a:p>
            <a:r>
              <a:rPr lang="en-US" dirty="0" smtClean="0"/>
              <a:t>Item analysis, Diagnostics, Re-teaching, &amp; Interventions</a:t>
            </a:r>
            <a:endParaRPr lang="en-US" dirty="0"/>
          </a:p>
        </p:txBody>
      </p:sp>
      <p:sp>
        <p:nvSpPr>
          <p:cNvPr id="4" name="Down Arrow 3"/>
          <p:cNvSpPr/>
          <p:nvPr/>
        </p:nvSpPr>
        <p:spPr>
          <a:xfrm>
            <a:off x="3962400" y="2971800"/>
            <a:ext cx="990600" cy="1981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70" name="Picture 2" descr="C:\Users\Julie\AppData\Local\Microsoft\Windows\Temporary Internet Files\Content.IE5\J9UF0545\MC900289962[1].wm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248400" y="2743201"/>
            <a:ext cx="1784838" cy="2209800"/>
          </a:xfrm>
          <a:prstGeom prst="rect">
            <a:avLst/>
          </a:prstGeom>
          <a:noFill/>
          <a:extLst>
            <a:ext uri="{909E8E84-426E-40DD-AFC4-6F175D3DCCD1}">
              <a14:hiddenFill xmlns:a14="http://schemas.microsoft.com/office/drawing/2010/main" xmlns="">
                <a:solidFill>
                  <a:srgbClr val="FFFFFF"/>
                </a:solidFill>
              </a14:hiddenFill>
            </a:ext>
          </a:extLst>
        </p:spPr>
      </p:pic>
      <p:pic>
        <p:nvPicPr>
          <p:cNvPr id="7171" name="Picture 3" descr="C:\Users\Julie\AppData\Local\Microsoft\Windows\Temporary Internet Files\Content.IE5\9R9JACAW\MC900059303[1].wmf"/>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447800" y="3015235"/>
            <a:ext cx="1928091" cy="193776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9347648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What about Interventions?</a:t>
            </a:r>
            <a:endParaRPr lang="en-US" dirty="0"/>
          </a:p>
        </p:txBody>
      </p:sp>
      <p:sp>
        <p:nvSpPr>
          <p:cNvPr id="3" name="Content Placeholder 2"/>
          <p:cNvSpPr>
            <a:spLocks noGrp="1"/>
          </p:cNvSpPr>
          <p:nvPr>
            <p:ph idx="1"/>
          </p:nvPr>
        </p:nvSpPr>
        <p:spPr/>
        <p:txBody>
          <a:bodyPr/>
          <a:lstStyle/>
          <a:p>
            <a:pPr algn="ctr">
              <a:buNone/>
            </a:pPr>
            <a:r>
              <a:rPr lang="en-US" dirty="0" smtClean="0"/>
              <a:t>Tier 1</a:t>
            </a:r>
          </a:p>
          <a:p>
            <a:r>
              <a:rPr lang="en-US" dirty="0" smtClean="0"/>
              <a:t>Follow IRP (accommodations +)</a:t>
            </a:r>
          </a:p>
          <a:p>
            <a:r>
              <a:rPr lang="en-US" dirty="0" smtClean="0"/>
              <a:t>Incorporate instruction about the English language</a:t>
            </a:r>
          </a:p>
          <a:p>
            <a:r>
              <a:rPr lang="en-US" dirty="0" smtClean="0"/>
              <a:t>Provide comprehensible input</a:t>
            </a:r>
          </a:p>
          <a:p>
            <a:r>
              <a:rPr lang="en-US" dirty="0" smtClean="0"/>
              <a:t>Give corrective feedback through modeling.</a:t>
            </a:r>
          </a:p>
          <a:p>
            <a:r>
              <a:rPr lang="en-US" dirty="0" smtClean="0"/>
              <a:t>Build background knowledge</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u="sng" dirty="0"/>
              <a:t>Intervention Issues</a:t>
            </a:r>
            <a:br>
              <a:rPr lang="en-US" u="sng" dirty="0"/>
            </a:br>
            <a:endParaRPr lang="en-US" dirty="0"/>
          </a:p>
        </p:txBody>
      </p:sp>
      <p:sp>
        <p:nvSpPr>
          <p:cNvPr id="3" name="Content Placeholder 2"/>
          <p:cNvSpPr>
            <a:spLocks noGrp="1"/>
          </p:cNvSpPr>
          <p:nvPr>
            <p:ph idx="1"/>
          </p:nvPr>
        </p:nvSpPr>
        <p:spPr/>
        <p:txBody>
          <a:bodyPr/>
          <a:lstStyle/>
          <a:p>
            <a:r>
              <a:rPr lang="en-US" dirty="0" smtClean="0"/>
              <a:t>Research/Evidence-Based Interventions</a:t>
            </a:r>
          </a:p>
          <a:p>
            <a:r>
              <a:rPr lang="en-US" dirty="0" smtClean="0"/>
              <a:t>Ecological Validity</a:t>
            </a:r>
          </a:p>
          <a:p>
            <a:r>
              <a:rPr lang="en-US" dirty="0" smtClean="0"/>
              <a:t>Population Validity</a:t>
            </a:r>
          </a:p>
          <a:p>
            <a:r>
              <a:rPr lang="en-US" dirty="0" smtClean="0"/>
              <a:t>Fidelity of Implementation</a:t>
            </a:r>
          </a:p>
          <a:p>
            <a:endParaRPr lang="en-US" dirty="0"/>
          </a:p>
        </p:txBody>
      </p:sp>
      <p:pic>
        <p:nvPicPr>
          <p:cNvPr id="12290" name="Picture 2" descr="C:\Documents and Settings\jdecook\Local Settings\Temporary Internet Files\Content.IE5\SEB5H762\MPj04331570000[1].jpg"/>
          <p:cNvPicPr>
            <a:picLocks noChangeAspect="1" noChangeArrowheads="1"/>
          </p:cNvPicPr>
          <p:nvPr/>
        </p:nvPicPr>
        <p:blipFill>
          <a:blip r:embed="rId3" cstate="print"/>
          <a:srcRect/>
          <a:stretch>
            <a:fillRect/>
          </a:stretch>
        </p:blipFill>
        <p:spPr bwMode="auto">
          <a:xfrm>
            <a:off x="6324600" y="2895600"/>
            <a:ext cx="1676400" cy="1676400"/>
          </a:xfrm>
          <a:prstGeom prst="rect">
            <a:avLst/>
          </a:prstGeom>
          <a:noFill/>
        </p:spPr>
      </p:pic>
      <p:pic>
        <p:nvPicPr>
          <p:cNvPr id="12294" name="Picture 6" descr="C:\Documents and Settings\jdecook\Local Settings\Temporary Internet Files\Content.IE5\SEB5H762\MPj04140510000[1].jpg"/>
          <p:cNvPicPr>
            <a:picLocks noChangeAspect="1" noChangeArrowheads="1"/>
          </p:cNvPicPr>
          <p:nvPr/>
        </p:nvPicPr>
        <p:blipFill>
          <a:blip r:embed="rId4" cstate="print"/>
          <a:srcRect/>
          <a:stretch>
            <a:fillRect/>
          </a:stretch>
        </p:blipFill>
        <p:spPr bwMode="auto">
          <a:xfrm>
            <a:off x="0" y="4952404"/>
            <a:ext cx="2286000" cy="1523405"/>
          </a:xfrm>
          <a:prstGeom prst="rect">
            <a:avLst/>
          </a:prstGeom>
          <a:noFill/>
        </p:spPr>
      </p:pic>
      <p:pic>
        <p:nvPicPr>
          <p:cNvPr id="9" name="Picture 6" descr="C:\Documents and Settings\jdecook\Local Settings\Temporary Internet Files\Content.IE5\SEB5H762\MPj04140510000[1].jpg"/>
          <p:cNvPicPr>
            <a:picLocks noChangeAspect="1" noChangeArrowheads="1"/>
          </p:cNvPicPr>
          <p:nvPr/>
        </p:nvPicPr>
        <p:blipFill>
          <a:blip r:embed="rId4" cstate="print"/>
          <a:srcRect/>
          <a:stretch>
            <a:fillRect/>
          </a:stretch>
        </p:blipFill>
        <p:spPr bwMode="auto">
          <a:xfrm>
            <a:off x="2286000" y="4953000"/>
            <a:ext cx="2286000" cy="1523405"/>
          </a:xfrm>
          <a:prstGeom prst="rect">
            <a:avLst/>
          </a:prstGeom>
          <a:noFill/>
        </p:spPr>
      </p:pic>
      <p:pic>
        <p:nvPicPr>
          <p:cNvPr id="10" name="Picture 6" descr="C:\Documents and Settings\jdecook\Local Settings\Temporary Internet Files\Content.IE5\SEB5H762\MPj04140510000[1].jpg"/>
          <p:cNvPicPr>
            <a:picLocks noChangeAspect="1" noChangeArrowheads="1"/>
          </p:cNvPicPr>
          <p:nvPr/>
        </p:nvPicPr>
        <p:blipFill>
          <a:blip r:embed="rId4" cstate="print"/>
          <a:srcRect/>
          <a:stretch>
            <a:fillRect/>
          </a:stretch>
        </p:blipFill>
        <p:spPr bwMode="auto">
          <a:xfrm>
            <a:off x="4572000" y="4953000"/>
            <a:ext cx="2286000" cy="1523405"/>
          </a:xfrm>
          <a:prstGeom prst="rect">
            <a:avLst/>
          </a:prstGeom>
          <a:noFill/>
        </p:spPr>
      </p:pic>
      <p:pic>
        <p:nvPicPr>
          <p:cNvPr id="11" name="Picture 6" descr="C:\Documents and Settings\jdecook\Local Settings\Temporary Internet Files\Content.IE5\SEB5H762\MPj04140510000[1].jpg"/>
          <p:cNvPicPr>
            <a:picLocks noChangeAspect="1" noChangeArrowheads="1"/>
          </p:cNvPicPr>
          <p:nvPr/>
        </p:nvPicPr>
        <p:blipFill>
          <a:blip r:embed="rId4" cstate="print"/>
          <a:srcRect/>
          <a:stretch>
            <a:fillRect/>
          </a:stretch>
        </p:blipFill>
        <p:spPr bwMode="auto">
          <a:xfrm>
            <a:off x="6858000" y="4953000"/>
            <a:ext cx="2286000" cy="1523405"/>
          </a:xfrm>
          <a:prstGeom prst="rect">
            <a:avLst/>
          </a:prstGeom>
          <a:noFill/>
        </p:spPr>
      </p:pic>
    </p:spTree>
    <p:extLst>
      <p:ext uri="{BB962C8B-B14F-4D97-AF65-F5344CB8AC3E}">
        <p14:creationId xmlns:p14="http://schemas.microsoft.com/office/powerpoint/2010/main" xmlns="" val="126759663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Intervention &amp; Monitoring Issues</a:t>
            </a:r>
            <a:endParaRPr lang="en-US" dirty="0"/>
          </a:p>
        </p:txBody>
      </p:sp>
      <p:sp>
        <p:nvSpPr>
          <p:cNvPr id="3" name="Content Placeholder 2"/>
          <p:cNvSpPr>
            <a:spLocks noGrp="1"/>
          </p:cNvSpPr>
          <p:nvPr>
            <p:ph idx="1"/>
          </p:nvPr>
        </p:nvSpPr>
        <p:spPr/>
        <p:txBody>
          <a:bodyPr/>
          <a:lstStyle/>
          <a:p>
            <a:pPr algn="ctr">
              <a:buNone/>
            </a:pPr>
            <a:r>
              <a:rPr lang="en-US" u="sng" dirty="0" smtClean="0"/>
              <a:t>Intervention Selection &amp; Progress Monitoring Issues</a:t>
            </a:r>
          </a:p>
          <a:p>
            <a:r>
              <a:rPr lang="en-US" dirty="0" smtClean="0"/>
              <a:t>What is the expected trendline for growth?</a:t>
            </a:r>
          </a:p>
          <a:p>
            <a:r>
              <a:rPr lang="en-US" dirty="0" smtClean="0"/>
              <a:t>Population-based trendline vs. standards-based trendlines.</a:t>
            </a:r>
          </a:p>
          <a:p>
            <a:r>
              <a:rPr lang="en-US" dirty="0" smtClean="0"/>
              <a:t>Time it takes to acquire full proficiency vs. “fixing” gaps through 6-8 week interventions.</a:t>
            </a:r>
            <a:endParaRPr lang="en-US" dirty="0"/>
          </a:p>
        </p:txBody>
      </p:sp>
    </p:spTree>
    <p:extLst>
      <p:ext uri="{BB962C8B-B14F-4D97-AF65-F5344CB8AC3E}">
        <p14:creationId xmlns:p14="http://schemas.microsoft.com/office/powerpoint/2010/main" xmlns="" val="180201192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u="sng" dirty="0"/>
              <a:t>Models of </a:t>
            </a:r>
            <a:r>
              <a:rPr lang="en-US" u="sng" dirty="0" err="1"/>
              <a:t>RtI</a:t>
            </a:r>
            <a:r>
              <a:rPr lang="en-US" u="sng" dirty="0"/>
              <a:t/>
            </a:r>
            <a:br>
              <a:rPr lang="en-US" u="sng" dirty="0"/>
            </a:br>
            <a:endParaRPr lang="en-US" dirty="0"/>
          </a:p>
        </p:txBody>
      </p:sp>
      <p:sp>
        <p:nvSpPr>
          <p:cNvPr id="3" name="Content Placeholder 2"/>
          <p:cNvSpPr>
            <a:spLocks noGrp="1"/>
          </p:cNvSpPr>
          <p:nvPr>
            <p:ph idx="1"/>
          </p:nvPr>
        </p:nvSpPr>
        <p:spPr/>
        <p:txBody>
          <a:bodyPr/>
          <a:lstStyle/>
          <a:p>
            <a:r>
              <a:rPr lang="en-US" u="sng" dirty="0" smtClean="0"/>
              <a:t>Standards-Based</a:t>
            </a:r>
            <a:r>
              <a:rPr lang="en-US" dirty="0" smtClean="0"/>
              <a:t>: is the student meeting expected benchmarks for his/her grade-level?</a:t>
            </a:r>
          </a:p>
          <a:p>
            <a:r>
              <a:rPr lang="en-US" u="sng" dirty="0" smtClean="0"/>
              <a:t>Problem-Based</a:t>
            </a:r>
            <a:r>
              <a:rPr lang="en-US" dirty="0" smtClean="0"/>
              <a:t>: is the student making comparable/expected/appropriate progress in relation to “true peers”?</a:t>
            </a:r>
            <a:endParaRPr lang="en-US" dirty="0"/>
          </a:p>
        </p:txBody>
      </p:sp>
      <p:pic>
        <p:nvPicPr>
          <p:cNvPr id="14338" name="Picture 2" descr="C:\Documents and Settings\jdecook\Local Settings\Temporary Internet Files\Content.IE5\ELKDO5MN\MPj04422110000[1].jpg"/>
          <p:cNvPicPr>
            <a:picLocks noChangeAspect="1" noChangeArrowheads="1"/>
          </p:cNvPicPr>
          <p:nvPr/>
        </p:nvPicPr>
        <p:blipFill>
          <a:blip r:embed="rId3" cstate="print"/>
          <a:srcRect/>
          <a:stretch>
            <a:fillRect/>
          </a:stretch>
        </p:blipFill>
        <p:spPr bwMode="auto">
          <a:xfrm>
            <a:off x="7188200" y="4362450"/>
            <a:ext cx="1397000" cy="2095500"/>
          </a:xfrm>
          <a:prstGeom prst="rect">
            <a:avLst/>
          </a:prstGeom>
          <a:noFill/>
        </p:spPr>
      </p:pic>
    </p:spTree>
    <p:extLst>
      <p:ext uri="{BB962C8B-B14F-4D97-AF65-F5344CB8AC3E}">
        <p14:creationId xmlns:p14="http://schemas.microsoft.com/office/powerpoint/2010/main" xmlns="" val="419109811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Interpreting </a:t>
            </a:r>
            <a:r>
              <a:rPr lang="en-US" u="sng" dirty="0" smtClean="0"/>
              <a:t>Reading</a:t>
            </a:r>
            <a:r>
              <a:rPr lang="en-US" dirty="0" smtClean="0"/>
              <a:t> Achievement Data for ELLs</a:t>
            </a:r>
            <a:endParaRPr lang="en-US" dirty="0"/>
          </a:p>
        </p:txBody>
      </p:sp>
      <p:sp>
        <p:nvSpPr>
          <p:cNvPr id="3" name="Content Placeholder 2"/>
          <p:cNvSpPr>
            <a:spLocks noGrp="1"/>
          </p:cNvSpPr>
          <p:nvPr>
            <p:ph idx="1"/>
          </p:nvPr>
        </p:nvSpPr>
        <p:spPr/>
        <p:txBody>
          <a:bodyPr/>
          <a:lstStyle/>
          <a:p>
            <a:pPr algn="ctr">
              <a:buNone/>
            </a:pPr>
            <a:r>
              <a:rPr lang="en-US" dirty="0" smtClean="0"/>
              <a:t>Embrace the Complexity.</a:t>
            </a:r>
          </a:p>
          <a:p>
            <a:pPr algn="ctr">
              <a:buNone/>
            </a:pPr>
            <a:r>
              <a:rPr lang="en-US" dirty="0" smtClean="0"/>
              <a:t>Base judgments on research on ELLs.</a:t>
            </a:r>
          </a:p>
          <a:p>
            <a:pPr algn="ctr">
              <a:buNone/>
            </a:pPr>
            <a:r>
              <a:rPr lang="en-US" dirty="0" smtClean="0"/>
              <a:t>Compare to other, similar ELLs.</a:t>
            </a:r>
          </a:p>
          <a:p>
            <a:pPr algn="ctr">
              <a:buNone/>
            </a:pPr>
            <a:r>
              <a:rPr lang="en-US" dirty="0" smtClean="0"/>
              <a:t>Celebrate the wins.</a:t>
            </a:r>
          </a:p>
          <a:p>
            <a:pPr algn="ctr">
              <a:buNone/>
            </a:pPr>
            <a:r>
              <a:rPr lang="en-US" dirty="0" smtClean="0"/>
              <a:t>Share what’s working and replicate it.</a:t>
            </a:r>
          </a:p>
          <a:p>
            <a:pPr algn="ctr">
              <a:buNone/>
            </a:pPr>
            <a:endParaRPr lang="en-US" dirty="0" smtClean="0"/>
          </a:p>
        </p:txBody>
      </p:sp>
      <p:pic>
        <p:nvPicPr>
          <p:cNvPr id="8194" name="Picture 2" descr="C:\Users\Julie\AppData\Local\Microsoft\Windows\Temporary Internet Files\Content.IE5\VLVR5Z8X\MP900444578[1].jpg"/>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30000"/>
          <a:stretch/>
        </p:blipFill>
        <p:spPr bwMode="auto">
          <a:xfrm>
            <a:off x="6534150" y="4845104"/>
            <a:ext cx="1333500" cy="1118977"/>
          </a:xfrm>
          <a:prstGeom prst="rect">
            <a:avLst/>
          </a:prstGeom>
          <a:noFill/>
          <a:extLst>
            <a:ext uri="{909E8E84-426E-40DD-AFC4-6F175D3DCCD1}">
              <a14:hiddenFill xmlns:a14="http://schemas.microsoft.com/office/drawing/2010/main" xmlns="">
                <a:solidFill>
                  <a:srgbClr val="FFFFFF"/>
                </a:solidFill>
              </a14:hiddenFill>
            </a:ext>
          </a:extLst>
        </p:spPr>
      </p:pic>
      <p:pic>
        <p:nvPicPr>
          <p:cNvPr id="8195" name="Picture 3" descr="C:\Users\Julie\AppData\Local\Microsoft\Windows\Temporary Internet Files\Content.IE5\J9UF0545\MP900400731[1].jpg"/>
          <p:cNvPicPr>
            <a:picLocks noChangeAspect="1" noChangeArrowheads="1"/>
          </p:cNvPicPr>
          <p:nvPr/>
        </p:nvPicPr>
        <p:blipFill rotWithShape="1">
          <a:blip r:embed="rId4" cstate="print">
            <a:extLst>
              <a:ext uri="{28A0092B-C50C-407E-A947-70E740481C1C}">
                <a14:useLocalDpi xmlns:a14="http://schemas.microsoft.com/office/drawing/2010/main" xmlns="" val="0"/>
              </a:ext>
            </a:extLst>
          </a:blip>
          <a:srcRect l="12695" r="17970"/>
          <a:stretch/>
        </p:blipFill>
        <p:spPr bwMode="auto">
          <a:xfrm>
            <a:off x="400050" y="4728972"/>
            <a:ext cx="1352550" cy="1299972"/>
          </a:xfrm>
          <a:prstGeom prst="rect">
            <a:avLst/>
          </a:prstGeom>
          <a:noFill/>
          <a:extLst>
            <a:ext uri="{909E8E84-426E-40DD-AFC4-6F175D3DCCD1}">
              <a14:hiddenFill xmlns:a14="http://schemas.microsoft.com/office/drawing/2010/main" xmlns="">
                <a:solidFill>
                  <a:srgbClr val="FFFFFF"/>
                </a:solidFill>
              </a14:hiddenFill>
            </a:ext>
          </a:extLst>
        </p:spPr>
      </p:pic>
      <p:pic>
        <p:nvPicPr>
          <p:cNvPr id="8196" name="Picture 4" descr="C:\Users\Julie\AppData\Local\Microsoft\Windows\Temporary Internet Files\Content.IE5\9R9JACAW\MP900438876[1].jpg"/>
          <p:cNvPicPr>
            <a:picLocks noChangeAspect="1" noChangeArrowheads="1"/>
          </p:cNvPicPr>
          <p:nvPr/>
        </p:nvPicPr>
        <p:blipFill rotWithShape="1">
          <a:blip r:embed="rId5" cstate="print">
            <a:extLst>
              <a:ext uri="{28A0092B-C50C-407E-A947-70E740481C1C}">
                <a14:useLocalDpi xmlns:a14="http://schemas.microsoft.com/office/drawing/2010/main" xmlns="" val="0"/>
              </a:ext>
            </a:extLst>
          </a:blip>
          <a:srcRect l="16071" r="37501"/>
          <a:stretch/>
        </p:blipFill>
        <p:spPr bwMode="auto">
          <a:xfrm>
            <a:off x="3733800" y="4728972"/>
            <a:ext cx="1485900" cy="2133600"/>
          </a:xfrm>
          <a:prstGeom prst="rect">
            <a:avLst/>
          </a:prstGeom>
          <a:noFill/>
          <a:extLst>
            <a:ext uri="{909E8E84-426E-40DD-AFC4-6F175D3DCCD1}">
              <a14:hiddenFill xmlns:a14="http://schemas.microsoft.com/office/drawing/2010/main" xmlns="">
                <a:solidFill>
                  <a:srgbClr val="FFFFFF"/>
                </a:solidFill>
              </a14:hiddenFill>
            </a:ext>
          </a:extLst>
        </p:spPr>
      </p:pic>
      <p:pic>
        <p:nvPicPr>
          <p:cNvPr id="8197" name="Picture 5" descr="C:\Users\Julie\AppData\Local\Microsoft\Windows\Temporary Internet Files\Content.IE5\J9UF0545\MP900422535[1].jpg"/>
          <p:cNvPicPr>
            <a:picLocks noChangeAspect="1" noChangeArrowheads="1"/>
          </p:cNvPicPr>
          <p:nvPr/>
        </p:nvPicPr>
        <p:blipFill rotWithShape="1">
          <a:blip r:embed="rId6" cstate="print">
            <a:extLst>
              <a:ext uri="{28A0092B-C50C-407E-A947-70E740481C1C}">
                <a14:useLocalDpi xmlns:a14="http://schemas.microsoft.com/office/drawing/2010/main" xmlns="" val="0"/>
              </a:ext>
            </a:extLst>
          </a:blip>
          <a:srcRect l="32142" r="33959"/>
          <a:stretch/>
        </p:blipFill>
        <p:spPr bwMode="auto">
          <a:xfrm>
            <a:off x="2600324" y="4728971"/>
            <a:ext cx="1162051" cy="2059023"/>
          </a:xfrm>
          <a:prstGeom prst="rect">
            <a:avLst/>
          </a:prstGeom>
          <a:noFill/>
          <a:extLst>
            <a:ext uri="{909E8E84-426E-40DD-AFC4-6F175D3DCCD1}">
              <a14:hiddenFill xmlns:a14="http://schemas.microsoft.com/office/drawing/2010/main" xmlns="">
                <a:solidFill>
                  <a:srgbClr val="FFFFFF"/>
                </a:solidFill>
              </a14:hiddenFill>
            </a:ext>
          </a:extLst>
        </p:spPr>
      </p:pic>
      <p:pic>
        <p:nvPicPr>
          <p:cNvPr id="8198" name="Picture 6" descr="C:\Users\Julie\AppData\Local\Microsoft\Windows\Temporary Internet Files\Content.IE5\9R9JACAW\MP900202033[1].jpg"/>
          <p:cNvPicPr>
            <a:picLocks noChangeAspect="1" noChangeArrowheads="1"/>
          </p:cNvPicPr>
          <p:nvPr/>
        </p:nvPicPr>
        <p:blipFill rotWithShape="1">
          <a:blip r:embed="rId7" cstate="print">
            <a:extLst>
              <a:ext uri="{28A0092B-C50C-407E-A947-70E740481C1C}">
                <a14:useLocalDpi xmlns:a14="http://schemas.microsoft.com/office/drawing/2010/main" xmlns="" val="0"/>
              </a:ext>
            </a:extLst>
          </a:blip>
          <a:srcRect t="9896"/>
          <a:stretch/>
        </p:blipFill>
        <p:spPr bwMode="auto">
          <a:xfrm>
            <a:off x="1441704" y="5140169"/>
            <a:ext cx="1207008" cy="1647825"/>
          </a:xfrm>
          <a:prstGeom prst="rect">
            <a:avLst/>
          </a:prstGeom>
          <a:noFill/>
          <a:extLst>
            <a:ext uri="{909E8E84-426E-40DD-AFC4-6F175D3DCCD1}">
              <a14:hiddenFill xmlns:a14="http://schemas.microsoft.com/office/drawing/2010/main" xmlns="">
                <a:solidFill>
                  <a:srgbClr val="FFFFFF"/>
                </a:solidFill>
              </a14:hiddenFill>
            </a:ext>
          </a:extLst>
        </p:spPr>
      </p:pic>
      <p:pic>
        <p:nvPicPr>
          <p:cNvPr id="8199" name="Picture 7" descr="C:\Users\Julie\AppData\Local\Microsoft\Windows\Temporary Internet Files\Content.IE5\9R9JACAW\MP900386277[1].jpg"/>
          <p:cNvPicPr>
            <a:picLocks noChangeAspect="1" noChangeArrowheads="1"/>
          </p:cNvPicPr>
          <p:nvPr/>
        </p:nvPicPr>
        <p:blipFill rotWithShape="1">
          <a:blip r:embed="rId8" cstate="print">
            <a:extLst>
              <a:ext uri="{28A0092B-C50C-407E-A947-70E740481C1C}">
                <a14:useLocalDpi xmlns:a14="http://schemas.microsoft.com/office/drawing/2010/main" xmlns="" val="0"/>
              </a:ext>
            </a:extLst>
          </a:blip>
          <a:srcRect l="21279" r="15810"/>
          <a:stretch/>
        </p:blipFill>
        <p:spPr bwMode="auto">
          <a:xfrm>
            <a:off x="5219699" y="5140169"/>
            <a:ext cx="1522439" cy="1601245"/>
          </a:xfrm>
          <a:prstGeom prst="rect">
            <a:avLst/>
          </a:prstGeom>
          <a:noFill/>
          <a:extLst>
            <a:ext uri="{909E8E84-426E-40DD-AFC4-6F175D3DCCD1}">
              <a14:hiddenFill xmlns:a14="http://schemas.microsoft.com/office/drawing/2010/main" xmlns="">
                <a:solidFill>
                  <a:srgbClr val="FFFFFF"/>
                </a:solidFill>
              </a14:hiddenFill>
            </a:ext>
          </a:extLst>
        </p:spPr>
      </p:pic>
      <p:pic>
        <p:nvPicPr>
          <p:cNvPr id="8201" name="Picture 9" descr="C:\Users\Julie\AppData\Local\Microsoft\Windows\Temporary Internet Files\Content.IE5\9R9JACAW\MP900308961[1].jpg"/>
          <p:cNvPicPr>
            <a:picLocks noChangeAspect="1" noChangeArrowheads="1"/>
          </p:cNvPicPr>
          <p:nvPr/>
        </p:nvPicPr>
        <p:blipFill rotWithShape="1">
          <a:blip r:embed="rId9" cstate="print">
            <a:extLst>
              <a:ext uri="{28A0092B-C50C-407E-A947-70E740481C1C}">
                <a14:useLocalDpi xmlns:a14="http://schemas.microsoft.com/office/drawing/2010/main" xmlns="" val="0"/>
              </a:ext>
            </a:extLst>
          </a:blip>
          <a:srcRect l="53393"/>
          <a:stretch/>
        </p:blipFill>
        <p:spPr bwMode="auto">
          <a:xfrm>
            <a:off x="7620000" y="4951547"/>
            <a:ext cx="1332718" cy="1891975"/>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endParaRPr lang="en-US" dirty="0"/>
          </a:p>
        </p:txBody>
      </p:sp>
      <p:sp>
        <p:nvSpPr>
          <p:cNvPr id="5" name="Rectangle 4"/>
          <p:cNvSpPr/>
          <p:nvPr/>
        </p:nvSpPr>
        <p:spPr>
          <a:xfrm>
            <a:off x="4495800" y="1295400"/>
            <a:ext cx="4191000" cy="5334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p:cNvPicPr>
            <a:picLocks noGrp="1" noChangeAspect="1" noChangeArrowheads="1"/>
          </p:cNvPicPr>
          <p:nvPr>
            <p:ph idx="1"/>
          </p:nvPr>
        </p:nvPicPr>
        <p:blipFill>
          <a:blip r:embed="rId3" cstate="print"/>
          <a:srcRect l="31059" t="22904" r="29797" b="8067"/>
          <a:stretch>
            <a:fillRect/>
          </a:stretch>
        </p:blipFill>
        <p:spPr bwMode="auto">
          <a:xfrm>
            <a:off x="4648200" y="1371600"/>
            <a:ext cx="3886200" cy="5139813"/>
          </a:xfrm>
          <a:prstGeom prst="rect">
            <a:avLst/>
          </a:prstGeom>
          <a:noFill/>
          <a:ln w="9525">
            <a:noFill/>
            <a:miter lim="800000"/>
            <a:headEnd/>
            <a:tailEnd/>
          </a:ln>
        </p:spPr>
      </p:pic>
      <p:sp>
        <p:nvSpPr>
          <p:cNvPr id="7" name="TextBox 6"/>
          <p:cNvSpPr txBox="1"/>
          <p:nvPr/>
        </p:nvSpPr>
        <p:spPr>
          <a:xfrm>
            <a:off x="609600" y="1600200"/>
            <a:ext cx="3581400" cy="3416320"/>
          </a:xfrm>
          <a:prstGeom prst="rect">
            <a:avLst/>
          </a:prstGeom>
          <a:noFill/>
        </p:spPr>
        <p:txBody>
          <a:bodyPr wrap="square" rtlCol="0">
            <a:spAutoFit/>
          </a:bodyPr>
          <a:lstStyle/>
          <a:p>
            <a:pPr algn="ctr"/>
            <a:r>
              <a:rPr lang="en-US" sz="3600" dirty="0" smtClean="0"/>
              <a:t>Essential Questions Per Tier to Ensure Appropriate Instruction of ELLs</a:t>
            </a:r>
            <a:endParaRPr lang="en-US" sz="3600" dirty="0"/>
          </a:p>
        </p:txBody>
      </p:sp>
    </p:spTree>
    <p:extLst>
      <p:ext uri="{BB962C8B-B14F-4D97-AF65-F5344CB8AC3E}">
        <p14:creationId xmlns:p14="http://schemas.microsoft.com/office/powerpoint/2010/main" xmlns="" val="7410003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5" name="Rectangle 4"/>
          <p:cNvSpPr/>
          <p:nvPr/>
        </p:nvSpPr>
        <p:spPr>
          <a:xfrm>
            <a:off x="4724400" y="1752600"/>
            <a:ext cx="4038600" cy="480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p:cNvPicPr>
            <a:picLocks noGrp="1" noChangeAspect="1" noChangeArrowheads="1"/>
          </p:cNvPicPr>
          <p:nvPr>
            <p:ph idx="1"/>
          </p:nvPr>
        </p:nvPicPr>
        <p:blipFill>
          <a:blip r:embed="rId3" cstate="print"/>
          <a:srcRect l="30656" t="22904" r="29797" b="11435"/>
          <a:stretch>
            <a:fillRect/>
          </a:stretch>
        </p:blipFill>
        <p:spPr bwMode="auto">
          <a:xfrm>
            <a:off x="4876800" y="1828800"/>
            <a:ext cx="3657600" cy="4554606"/>
          </a:xfrm>
          <a:prstGeom prst="rect">
            <a:avLst/>
          </a:prstGeom>
          <a:noFill/>
          <a:ln w="9525">
            <a:noFill/>
            <a:miter lim="800000"/>
            <a:headEnd/>
            <a:tailEnd/>
          </a:ln>
        </p:spPr>
      </p:pic>
      <p:sp>
        <p:nvSpPr>
          <p:cNvPr id="6" name="TextBox 5"/>
          <p:cNvSpPr txBox="1"/>
          <p:nvPr/>
        </p:nvSpPr>
        <p:spPr>
          <a:xfrm>
            <a:off x="609600" y="1676400"/>
            <a:ext cx="3733800" cy="1754326"/>
          </a:xfrm>
          <a:prstGeom prst="rect">
            <a:avLst/>
          </a:prstGeom>
          <a:noFill/>
        </p:spPr>
        <p:txBody>
          <a:bodyPr wrap="square" rtlCol="0">
            <a:spAutoFit/>
          </a:bodyPr>
          <a:lstStyle/>
          <a:p>
            <a:pPr algn="ctr"/>
            <a:r>
              <a:rPr lang="en-US" sz="3600" dirty="0" smtClean="0"/>
              <a:t>Our Questions and Understandings</a:t>
            </a:r>
            <a:endParaRPr lang="en-US" sz="3600" dirty="0"/>
          </a:p>
        </p:txBody>
      </p:sp>
    </p:spTree>
    <p:extLst>
      <p:ext uri="{BB962C8B-B14F-4D97-AF65-F5344CB8AC3E}">
        <p14:creationId xmlns:p14="http://schemas.microsoft.com/office/powerpoint/2010/main" xmlns="" val="112804513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ctr">
              <a:buNone/>
            </a:pPr>
            <a:r>
              <a:rPr lang="en-US" sz="4000" dirty="0" smtClean="0"/>
              <a:t>THANK YOU!</a:t>
            </a:r>
          </a:p>
          <a:p>
            <a:pPr algn="ctr">
              <a:buNone/>
            </a:pPr>
            <a:r>
              <a:rPr lang="en-US" sz="4000" dirty="0" smtClean="0"/>
              <a:t>¡MUCHAS GRACIAS!</a:t>
            </a:r>
          </a:p>
          <a:p>
            <a:pPr algn="ctr">
              <a:buNone/>
            </a:pPr>
            <a:r>
              <a:rPr lang="en-US" sz="4000" dirty="0" err="1" smtClean="0"/>
              <a:t>Faleminderit</a:t>
            </a:r>
            <a:endParaRPr lang="en-US" sz="4000" dirty="0" smtClean="0"/>
          </a:p>
          <a:p>
            <a:pPr algn="ctr">
              <a:buNone/>
            </a:pPr>
            <a:r>
              <a:rPr lang="ja-JP" altLang="en-US" sz="4000" smtClean="0"/>
              <a:t>谢谢您</a:t>
            </a:r>
            <a:endParaRPr lang="en-US" altLang="ja-JP" sz="4000" dirty="0" smtClean="0"/>
          </a:p>
          <a:p>
            <a:pPr algn="ctr">
              <a:buNone/>
            </a:pPr>
            <a:r>
              <a:rPr lang="az-Cyrl-AZ" sz="4000" dirty="0" smtClean="0"/>
              <a:t>Спасибо</a:t>
            </a:r>
            <a:r>
              <a:rPr lang="en-US" sz="4000" dirty="0" smtClean="0"/>
              <a:t>!</a:t>
            </a:r>
          </a:p>
          <a:p>
            <a:pPr algn="ctr">
              <a:buNone/>
            </a:pPr>
            <a:r>
              <a:rPr lang="th-TH" sz="4000" dirty="0" smtClean="0"/>
              <a:t>ขอบคุณ</a:t>
            </a:r>
            <a:endParaRPr lang="en-US" sz="4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a:t>
            </a:r>
            <a:r>
              <a:rPr lang="en-US" dirty="0" err="1" smtClean="0"/>
              <a:t>RtI</a:t>
            </a:r>
            <a:r>
              <a:rPr lang="en-US" dirty="0" smtClean="0"/>
              <a:t> Framework</a:t>
            </a:r>
            <a:endParaRPr lang="en-US" dirty="0"/>
          </a:p>
        </p:txBody>
      </p:sp>
      <p:sp>
        <p:nvSpPr>
          <p:cNvPr id="3" name="Content Placeholder 2"/>
          <p:cNvSpPr>
            <a:spLocks noGrp="1"/>
          </p:cNvSpPr>
          <p:nvPr>
            <p:ph idx="1"/>
          </p:nvPr>
        </p:nvSpPr>
        <p:spPr/>
        <p:txBody>
          <a:bodyPr/>
          <a:lstStyle/>
          <a:p>
            <a:pPr marL="64008" indent="0" algn="ctr">
              <a:buNone/>
            </a:pPr>
            <a:r>
              <a:rPr lang="en-US" dirty="0" smtClean="0"/>
              <a:t>What do we want students to know and be able to do?</a:t>
            </a:r>
          </a:p>
          <a:p>
            <a:pPr marL="64008" indent="0" algn="ctr">
              <a:buNone/>
            </a:pPr>
            <a:endParaRPr lang="en-US" dirty="0"/>
          </a:p>
          <a:p>
            <a:pPr marL="64008" indent="0" algn="ctr">
              <a:buNone/>
            </a:pPr>
            <a:endParaRPr lang="en-US" dirty="0" smtClean="0"/>
          </a:p>
          <a:p>
            <a:pPr marL="64008" indent="0" algn="ctr">
              <a:buNone/>
            </a:pPr>
            <a:endParaRPr lang="en-US" dirty="0"/>
          </a:p>
          <a:p>
            <a:pPr marL="64008" indent="0" algn="ctr">
              <a:buNone/>
            </a:pPr>
            <a:endParaRPr lang="en-US" dirty="0" smtClean="0"/>
          </a:p>
          <a:p>
            <a:pPr marL="64008" indent="0" algn="ctr">
              <a:buNone/>
            </a:pPr>
            <a:r>
              <a:rPr lang="en-US" dirty="0" smtClean="0"/>
              <a:t>Guaranteed &amp; Viable Curriculum</a:t>
            </a:r>
          </a:p>
          <a:p>
            <a:pPr marL="64008" indent="0" algn="ctr">
              <a:buNone/>
            </a:pPr>
            <a:r>
              <a:rPr lang="en-US" sz="1800" dirty="0" err="1" smtClean="0"/>
              <a:t>Marzano</a:t>
            </a:r>
            <a:endParaRPr lang="en-US" sz="1800" dirty="0"/>
          </a:p>
        </p:txBody>
      </p:sp>
      <p:sp>
        <p:nvSpPr>
          <p:cNvPr id="4" name="Down Arrow 3"/>
          <p:cNvSpPr/>
          <p:nvPr/>
        </p:nvSpPr>
        <p:spPr>
          <a:xfrm>
            <a:off x="4076700" y="2971800"/>
            <a:ext cx="990600" cy="1981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8" name="Picture 10" descr="C:\Users\Julie\AppData\Local\Microsoft\Windows\Temporary Internet Files\Content.IE5\J9UF0545\MC900014585[1].wm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352696" y="443934"/>
            <a:ext cx="872185" cy="1301601"/>
          </a:xfrm>
          <a:prstGeom prst="rect">
            <a:avLst/>
          </a:prstGeom>
          <a:noFill/>
          <a:extLst>
            <a:ext uri="{909E8E84-426E-40DD-AFC4-6F175D3DCCD1}">
              <a14:hiddenFill xmlns:a14="http://schemas.microsoft.com/office/drawing/2010/main" xmlns="">
                <a:solidFill>
                  <a:srgbClr val="FFFFFF"/>
                </a:solidFill>
              </a14:hiddenFill>
            </a:ext>
          </a:extLst>
        </p:spPr>
      </p:pic>
      <p:pic>
        <p:nvPicPr>
          <p:cNvPr id="2059" name="Picture 11" descr="C:\Users\Julie\AppData\Local\Microsoft\Windows\Temporary Internet Files\Content.IE5\J9UF0545\MC900436155[1].wmf"/>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flipH="1">
            <a:off x="1238250" y="3079750"/>
            <a:ext cx="1935163" cy="1765300"/>
          </a:xfrm>
          <a:prstGeom prst="rect">
            <a:avLst/>
          </a:prstGeom>
          <a:noFill/>
          <a:extLst>
            <a:ext uri="{909E8E84-426E-40DD-AFC4-6F175D3DCCD1}">
              <a14:hiddenFill xmlns:a14="http://schemas.microsoft.com/office/drawing/2010/main" xmlns="">
                <a:solidFill>
                  <a:srgbClr val="FFFFFF"/>
                </a:solidFill>
              </a14:hiddenFill>
            </a:ext>
          </a:extLst>
        </p:spPr>
      </p:pic>
      <p:pic>
        <p:nvPicPr>
          <p:cNvPr id="2060" name="Picture 12" descr="C:\Users\Julie\AppData\Local\Microsoft\Windows\Temporary Internet Files\Content.IE5\J9UF0545\MC900157411[1].wmf"/>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6248400" y="2717486"/>
            <a:ext cx="2133600" cy="248982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3890245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a:t>
            </a:r>
            <a:r>
              <a:rPr lang="en-US" dirty="0" err="1" smtClean="0"/>
              <a:t>RtI</a:t>
            </a:r>
            <a:r>
              <a:rPr lang="en-US" dirty="0" smtClean="0"/>
              <a:t> Framework</a:t>
            </a:r>
            <a:endParaRPr lang="en-US" dirty="0"/>
          </a:p>
        </p:txBody>
      </p:sp>
      <p:sp>
        <p:nvSpPr>
          <p:cNvPr id="3" name="Content Placeholder 2"/>
          <p:cNvSpPr>
            <a:spLocks noGrp="1"/>
          </p:cNvSpPr>
          <p:nvPr>
            <p:ph idx="1"/>
          </p:nvPr>
        </p:nvSpPr>
        <p:spPr/>
        <p:txBody>
          <a:bodyPr/>
          <a:lstStyle/>
          <a:p>
            <a:pPr marL="64008" indent="0">
              <a:buNone/>
            </a:pPr>
            <a:r>
              <a:rPr lang="en-US" dirty="0" smtClean="0"/>
              <a:t>2. How will we teach the knowledge and skills?</a:t>
            </a:r>
          </a:p>
          <a:p>
            <a:endParaRPr lang="en-US" dirty="0"/>
          </a:p>
          <a:p>
            <a:endParaRPr lang="en-US" dirty="0" smtClean="0"/>
          </a:p>
          <a:p>
            <a:endParaRPr lang="en-US" dirty="0"/>
          </a:p>
          <a:p>
            <a:pPr marL="64008" indent="0">
              <a:buNone/>
            </a:pPr>
            <a:endParaRPr lang="en-US" dirty="0"/>
          </a:p>
          <a:p>
            <a:pPr marL="64008" indent="0" algn="ctr">
              <a:buNone/>
            </a:pPr>
            <a:r>
              <a:rPr lang="en-US" dirty="0" smtClean="0"/>
              <a:t>Opportunity to Learn</a:t>
            </a:r>
            <a:endParaRPr lang="en-US" dirty="0"/>
          </a:p>
        </p:txBody>
      </p:sp>
      <p:sp>
        <p:nvSpPr>
          <p:cNvPr id="4" name="Down Arrow 3"/>
          <p:cNvSpPr/>
          <p:nvPr/>
        </p:nvSpPr>
        <p:spPr>
          <a:xfrm>
            <a:off x="4038600" y="2819400"/>
            <a:ext cx="914400" cy="2133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descr="C:\Users\Julie\AppData\Local\Microsoft\Windows\Temporary Internet Files\Content.IE5\VLVR5Z8X\MC900436161[1].wm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410200" y="3073857"/>
            <a:ext cx="1841500" cy="1327150"/>
          </a:xfrm>
          <a:prstGeom prst="rect">
            <a:avLst/>
          </a:prstGeom>
          <a:noFill/>
          <a:extLst>
            <a:ext uri="{909E8E84-426E-40DD-AFC4-6F175D3DCCD1}">
              <a14:hiddenFill xmlns:a14="http://schemas.microsoft.com/office/drawing/2010/main" xmlns="">
                <a:solidFill>
                  <a:srgbClr val="FFFFFF"/>
                </a:solidFill>
              </a14:hiddenFill>
            </a:ext>
          </a:extLst>
        </p:spPr>
      </p:pic>
      <p:pic>
        <p:nvPicPr>
          <p:cNvPr id="3075" name="Picture 3" descr="C:\Users\Julie\AppData\Local\Microsoft\Windows\Temporary Internet Files\Content.IE5\J9UF0545\MC900056940[1].wmf"/>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133600" y="2765425"/>
            <a:ext cx="1753819" cy="1373429"/>
          </a:xfrm>
          <a:prstGeom prst="rect">
            <a:avLst/>
          </a:prstGeom>
          <a:noFill/>
          <a:extLst>
            <a:ext uri="{909E8E84-426E-40DD-AFC4-6F175D3DCCD1}">
              <a14:hiddenFill xmlns:a14="http://schemas.microsoft.com/office/drawing/2010/main" xmlns="">
                <a:solidFill>
                  <a:srgbClr val="FFFFFF"/>
                </a:solidFill>
              </a14:hiddenFill>
            </a:ext>
          </a:extLst>
        </p:spPr>
      </p:pic>
      <p:pic>
        <p:nvPicPr>
          <p:cNvPr id="3076" name="Picture 4" descr="C:\Users\Julie\AppData\Local\Microsoft\Windows\Temporary Internet Files\Content.IE5\9R9JACAW\MC900060140[1].wmf"/>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7023709" y="4401007"/>
            <a:ext cx="1675181" cy="1829714"/>
          </a:xfrm>
          <a:prstGeom prst="rect">
            <a:avLst/>
          </a:prstGeom>
          <a:noFill/>
          <a:extLst>
            <a:ext uri="{909E8E84-426E-40DD-AFC4-6F175D3DCCD1}">
              <a14:hiddenFill xmlns:a14="http://schemas.microsoft.com/office/drawing/2010/main" xmlns="">
                <a:solidFill>
                  <a:srgbClr val="FFFFFF"/>
                </a:solidFill>
              </a14:hiddenFill>
            </a:ext>
          </a:extLst>
        </p:spPr>
      </p:pic>
      <p:pic>
        <p:nvPicPr>
          <p:cNvPr id="3077" name="Picture 5" descr="C:\Users\Julie\AppData\Local\Microsoft\Windows\Temporary Internet Files\Content.IE5\OCD529CE\MC900056935[1].wmf"/>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flipH="1">
            <a:off x="609600" y="4531309"/>
            <a:ext cx="1698346" cy="156911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3090558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353568"/>
            <a:ext cx="8229600" cy="1399032"/>
          </a:xfrm>
        </p:spPr>
        <p:txBody>
          <a:bodyPr/>
          <a:lstStyle/>
          <a:p>
            <a:pPr algn="ctr"/>
            <a:r>
              <a:rPr lang="en-US" dirty="0" smtClean="0"/>
              <a:t>The </a:t>
            </a:r>
            <a:r>
              <a:rPr lang="en-US" dirty="0" err="1" smtClean="0"/>
              <a:t>RtI</a:t>
            </a:r>
            <a:r>
              <a:rPr lang="en-US" dirty="0" smtClean="0"/>
              <a:t> Framework</a:t>
            </a:r>
            <a:endParaRPr lang="en-US" dirty="0"/>
          </a:p>
        </p:txBody>
      </p:sp>
      <p:sp>
        <p:nvSpPr>
          <p:cNvPr id="3" name="Content Placeholder 2"/>
          <p:cNvSpPr>
            <a:spLocks noGrp="1"/>
          </p:cNvSpPr>
          <p:nvPr>
            <p:ph idx="1"/>
          </p:nvPr>
        </p:nvSpPr>
        <p:spPr/>
        <p:txBody>
          <a:bodyPr>
            <a:normAutofit lnSpcReduction="10000"/>
          </a:bodyPr>
          <a:lstStyle/>
          <a:p>
            <a:pPr algn="ctr">
              <a:buNone/>
            </a:pPr>
            <a:r>
              <a:rPr lang="en-US" sz="4800" b="1" dirty="0" smtClean="0"/>
              <a:t>Opportunity to Learn= </a:t>
            </a:r>
          </a:p>
          <a:p>
            <a:pPr algn="ctr">
              <a:buNone/>
            </a:pPr>
            <a:r>
              <a:rPr lang="en-US" sz="3500" b="1" dirty="0" smtClean="0">
                <a:solidFill>
                  <a:srgbClr val="FF6600"/>
                </a:solidFill>
              </a:rPr>
              <a:t>Accessible</a:t>
            </a:r>
            <a:r>
              <a:rPr lang="en-US" sz="3500" b="1" dirty="0">
                <a:solidFill>
                  <a:srgbClr val="FF6600"/>
                </a:solidFill>
              </a:rPr>
              <a:t> </a:t>
            </a:r>
            <a:endParaRPr lang="en-US" sz="3500" b="1" dirty="0" smtClean="0">
              <a:solidFill>
                <a:srgbClr val="FF6600"/>
              </a:solidFill>
            </a:endParaRPr>
          </a:p>
          <a:p>
            <a:pPr algn="ctr">
              <a:buNone/>
            </a:pPr>
            <a:r>
              <a:rPr lang="en-US" sz="3500" b="1" dirty="0" smtClean="0">
                <a:solidFill>
                  <a:srgbClr val="FF6600"/>
                </a:solidFill>
              </a:rPr>
              <a:t>    Comprehensible	</a:t>
            </a:r>
          </a:p>
          <a:p>
            <a:pPr algn="ctr">
              <a:buNone/>
            </a:pPr>
            <a:r>
              <a:rPr lang="en-US" sz="3500" b="1" dirty="0" smtClean="0">
                <a:solidFill>
                  <a:srgbClr val="FF6600"/>
                </a:solidFill>
              </a:rPr>
              <a:t>Meaningful</a:t>
            </a:r>
          </a:p>
          <a:p>
            <a:pPr algn="ctr">
              <a:buNone/>
            </a:pPr>
            <a:endParaRPr lang="en-US" b="1" dirty="0" smtClean="0"/>
          </a:p>
          <a:p>
            <a:pPr algn="ctr">
              <a:buNone/>
            </a:pPr>
            <a:endParaRPr lang="en-US" b="1" dirty="0" smtClean="0"/>
          </a:p>
          <a:p>
            <a:pPr algn="ctr">
              <a:buNone/>
            </a:pPr>
            <a:endParaRPr lang="en-US" b="1" dirty="0"/>
          </a:p>
          <a:p>
            <a:pPr algn="ctr">
              <a:buNone/>
            </a:pPr>
            <a:r>
              <a:rPr lang="en-US" b="1" dirty="0" smtClean="0"/>
              <a:t>Instruction at the Universal Level</a:t>
            </a:r>
            <a:endParaRPr lang="en-US" dirty="0" smtClean="0"/>
          </a:p>
        </p:txBody>
      </p:sp>
      <p:pic>
        <p:nvPicPr>
          <p:cNvPr id="10242" name="Picture 2" descr="C:\Documents and Settings\jdecook\Local Settings\Temporary Internet Files\Content.IE5\KDCWISC5\MPj04394840000[1].jpg"/>
          <p:cNvPicPr>
            <a:picLocks noChangeAspect="1" noChangeArrowheads="1"/>
          </p:cNvPicPr>
          <p:nvPr/>
        </p:nvPicPr>
        <p:blipFill>
          <a:blip r:embed="rId3" cstate="print"/>
          <a:srcRect t="16213"/>
          <a:stretch>
            <a:fillRect/>
          </a:stretch>
        </p:blipFill>
        <p:spPr bwMode="auto">
          <a:xfrm>
            <a:off x="3505200" y="4523677"/>
            <a:ext cx="2362200" cy="1325137"/>
          </a:xfrm>
          <a:prstGeom prst="rect">
            <a:avLst/>
          </a:prstGeom>
          <a:noFill/>
        </p:spPr>
      </p:pic>
    </p:spTree>
    <p:extLst>
      <p:ext uri="{BB962C8B-B14F-4D97-AF65-F5344CB8AC3E}">
        <p14:creationId xmlns:p14="http://schemas.microsoft.com/office/powerpoint/2010/main" xmlns="" val="39814342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295400" y="3048000"/>
            <a:ext cx="6705600" cy="3276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p:cNvSpPr>
            <a:spLocks noGrp="1"/>
          </p:cNvSpPr>
          <p:nvPr>
            <p:ph type="title"/>
          </p:nvPr>
        </p:nvSpPr>
        <p:spPr/>
        <p:txBody>
          <a:bodyPr>
            <a:normAutofit/>
          </a:bodyPr>
          <a:lstStyle/>
          <a:p>
            <a:pPr algn="ctr"/>
            <a:r>
              <a:rPr lang="en-US" sz="2800" dirty="0" smtClean="0"/>
              <a:t>Accessible, Comprehensible, Meaningful</a:t>
            </a:r>
            <a:endParaRPr lang="en-US" sz="2800" dirty="0"/>
          </a:p>
        </p:txBody>
      </p:sp>
      <p:sp>
        <p:nvSpPr>
          <p:cNvPr id="3" name="Content Placeholder 2"/>
          <p:cNvSpPr>
            <a:spLocks noGrp="1"/>
          </p:cNvSpPr>
          <p:nvPr>
            <p:ph idx="1"/>
          </p:nvPr>
        </p:nvSpPr>
        <p:spPr>
          <a:xfrm>
            <a:off x="457200" y="1447800"/>
            <a:ext cx="8229600" cy="5007008"/>
          </a:xfrm>
        </p:spPr>
        <p:txBody>
          <a:bodyPr/>
          <a:lstStyle/>
          <a:p>
            <a:pPr algn="ctr">
              <a:buNone/>
            </a:pPr>
            <a:r>
              <a:rPr lang="en-US" b="1" u="sng" dirty="0" smtClean="0">
                <a:solidFill>
                  <a:srgbClr val="FF0000"/>
                </a:solidFill>
              </a:rPr>
              <a:t>Cultural Relevance</a:t>
            </a:r>
          </a:p>
          <a:p>
            <a:pPr algn="ctr">
              <a:buNone/>
            </a:pPr>
            <a:r>
              <a:rPr lang="en-US" dirty="0" smtClean="0"/>
              <a:t>“Mirror, mirror on the wall, do I see myself at all?”</a:t>
            </a:r>
            <a:endParaRPr lang="en-US" dirty="0"/>
          </a:p>
        </p:txBody>
      </p:sp>
      <p:pic>
        <p:nvPicPr>
          <p:cNvPr id="2053" name="Picture 5" descr="C:\Documents and Settings\jdecook\Local Settings\Temporary Internet Files\Content.IE5\WPODAFAP\MCj00787510000[1].wmf"/>
          <p:cNvPicPr>
            <a:picLocks noChangeAspect="1" noChangeArrowheads="1"/>
          </p:cNvPicPr>
          <p:nvPr/>
        </p:nvPicPr>
        <p:blipFill>
          <a:blip r:embed="rId3" cstate="print"/>
          <a:srcRect/>
          <a:stretch>
            <a:fillRect/>
          </a:stretch>
        </p:blipFill>
        <p:spPr bwMode="auto">
          <a:xfrm>
            <a:off x="3124200" y="3200400"/>
            <a:ext cx="3173881" cy="2805352"/>
          </a:xfrm>
          <a:prstGeom prst="rect">
            <a:avLst/>
          </a:prstGeom>
          <a:noFill/>
        </p:spPr>
      </p:pic>
    </p:spTree>
    <p:extLst>
      <p:ext uri="{BB962C8B-B14F-4D97-AF65-F5344CB8AC3E}">
        <p14:creationId xmlns:p14="http://schemas.microsoft.com/office/powerpoint/2010/main" xmlns="" val="41966894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67494"/>
            <a:ext cx="8305800" cy="1399032"/>
          </a:xfrm>
        </p:spPr>
        <p:txBody>
          <a:bodyPr>
            <a:normAutofit/>
          </a:bodyPr>
          <a:lstStyle/>
          <a:p>
            <a:pPr algn="ctr"/>
            <a:r>
              <a:rPr lang="en-US" sz="2400" dirty="0" smtClean="0"/>
              <a:t>Accessible, Comprehensible, and Meaningful</a:t>
            </a:r>
            <a:endParaRPr lang="en-US" sz="2400" dirty="0"/>
          </a:p>
        </p:txBody>
      </p:sp>
      <p:sp>
        <p:nvSpPr>
          <p:cNvPr id="5" name="Content Placeholder 4"/>
          <p:cNvSpPr>
            <a:spLocks noGrp="1"/>
          </p:cNvSpPr>
          <p:nvPr>
            <p:ph idx="1"/>
          </p:nvPr>
        </p:nvSpPr>
        <p:spPr/>
        <p:txBody>
          <a:bodyPr/>
          <a:lstStyle/>
          <a:p>
            <a:pPr marL="64008" indent="0" algn="ctr">
              <a:buNone/>
            </a:pPr>
            <a:r>
              <a:rPr lang="en-US" b="1" u="sng" dirty="0" smtClean="0">
                <a:solidFill>
                  <a:srgbClr val="FF0000"/>
                </a:solidFill>
              </a:rPr>
              <a:t>Linguistic Relevance</a:t>
            </a:r>
          </a:p>
          <a:p>
            <a:pPr marL="64008" indent="0" algn="ctr">
              <a:buNone/>
            </a:pPr>
            <a:endParaRPr lang="en-US" dirty="0"/>
          </a:p>
          <a:p>
            <a:pPr marL="64008" indent="0" algn="ctr">
              <a:buNone/>
            </a:pPr>
            <a:r>
              <a:rPr lang="en-US" dirty="0" smtClean="0"/>
              <a:t>What’s different about teaching ELLs to read?</a:t>
            </a:r>
          </a:p>
          <a:p>
            <a:pPr marL="64008" indent="0" algn="ctr">
              <a:buNone/>
            </a:pPr>
            <a:r>
              <a:rPr lang="en-US" dirty="0" smtClean="0"/>
              <a:t>What’s different about teaching reading strategies to ELLs?</a:t>
            </a:r>
            <a:endParaRPr lang="en-US" dirty="0"/>
          </a:p>
        </p:txBody>
      </p:sp>
    </p:spTree>
    <p:extLst>
      <p:ext uri="{BB962C8B-B14F-4D97-AF65-F5344CB8AC3E}">
        <p14:creationId xmlns:p14="http://schemas.microsoft.com/office/powerpoint/2010/main" xmlns="" val="18660217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256506"/>
          </a:xfrm>
        </p:spPr>
        <p:txBody>
          <a:bodyPr/>
          <a:lstStyle/>
          <a:p>
            <a:pPr algn="ctr"/>
            <a:r>
              <a:rPr lang="en-US" dirty="0" smtClean="0"/>
              <a:t>Truths About ELLs</a:t>
            </a:r>
            <a:endParaRPr lang="en-US" dirty="0"/>
          </a:p>
        </p:txBody>
      </p:sp>
      <p:sp>
        <p:nvSpPr>
          <p:cNvPr id="3" name="Content Placeholder 2"/>
          <p:cNvSpPr>
            <a:spLocks noGrp="1"/>
          </p:cNvSpPr>
          <p:nvPr>
            <p:ph idx="1"/>
          </p:nvPr>
        </p:nvSpPr>
        <p:spPr>
          <a:xfrm>
            <a:off x="457200" y="2895600"/>
            <a:ext cx="8229600" cy="3505200"/>
          </a:xfrm>
        </p:spPr>
        <p:txBody>
          <a:bodyPr>
            <a:normAutofit fontScale="85000" lnSpcReduction="20000"/>
          </a:bodyPr>
          <a:lstStyle/>
          <a:p>
            <a:pPr>
              <a:buNone/>
            </a:pPr>
            <a:endParaRPr lang="en-US" dirty="0" smtClean="0"/>
          </a:p>
          <a:p>
            <a:pPr algn="ctr"/>
            <a:r>
              <a:rPr lang="en-US" b="1" dirty="0" smtClean="0"/>
              <a:t>Everything about them is complex.</a:t>
            </a:r>
          </a:p>
          <a:p>
            <a:pPr algn="ctr"/>
            <a:r>
              <a:rPr lang="en-US" b="1" dirty="0" smtClean="0"/>
              <a:t>They are NOT a homogeneous group.</a:t>
            </a:r>
          </a:p>
          <a:p>
            <a:pPr algn="ctr"/>
            <a:r>
              <a:rPr lang="en-US" b="1" dirty="0" smtClean="0"/>
              <a:t>“The answer to any question about ELLs is, ‘Well, that depends.’” </a:t>
            </a:r>
            <a:r>
              <a:rPr lang="en-US" sz="2000" b="1" dirty="0" smtClean="0"/>
              <a:t>(per Bret </a:t>
            </a:r>
            <a:r>
              <a:rPr lang="en-US" sz="2000" b="1" dirty="0" err="1" smtClean="0"/>
              <a:t>Russert</a:t>
            </a:r>
            <a:r>
              <a:rPr lang="en-US" sz="2000" b="1" dirty="0" smtClean="0"/>
              <a:t>, Van Buren)</a:t>
            </a:r>
          </a:p>
          <a:p>
            <a:pPr algn="ctr"/>
            <a:r>
              <a:rPr lang="en-US" b="1" dirty="0" smtClean="0"/>
              <a:t>Assumptions are more dangerous than ever.</a:t>
            </a:r>
          </a:p>
          <a:p>
            <a:pPr>
              <a:buNone/>
            </a:pPr>
            <a:endParaRPr lang="en-US" sz="2800" dirty="0" smtClean="0"/>
          </a:p>
          <a:p>
            <a:pPr algn="ctr">
              <a:buNone/>
            </a:pPr>
            <a:endParaRPr lang="en-US" sz="2800" dirty="0" smtClean="0"/>
          </a:p>
          <a:p>
            <a:pPr algn="ctr">
              <a:buNone/>
            </a:pPr>
            <a:r>
              <a:rPr lang="en-US" sz="3300" b="1" dirty="0" smtClean="0">
                <a:solidFill>
                  <a:srgbClr val="FF6600"/>
                </a:solidFill>
              </a:rPr>
              <a:t>EMBRACE THE COMPLEXITY!!!!!</a:t>
            </a:r>
            <a:endParaRPr lang="en-US" sz="3300" b="1" dirty="0">
              <a:solidFill>
                <a:srgbClr val="FF6600"/>
              </a:solidFill>
            </a:endParaRPr>
          </a:p>
        </p:txBody>
      </p:sp>
      <p:pic>
        <p:nvPicPr>
          <p:cNvPr id="2051" name="Picture 3" descr="C:\Documents and Settings\jdecook\Local Settings\Temporary Internet Files\Content.IE5\ELKDO5MN\MPj04393360000[1].jpg"/>
          <p:cNvPicPr>
            <a:picLocks noChangeAspect="1" noChangeArrowheads="1"/>
          </p:cNvPicPr>
          <p:nvPr/>
        </p:nvPicPr>
        <p:blipFill>
          <a:blip r:embed="rId3" cstate="print"/>
          <a:srcRect t="12500"/>
          <a:stretch>
            <a:fillRect/>
          </a:stretch>
        </p:blipFill>
        <p:spPr bwMode="auto">
          <a:xfrm>
            <a:off x="4038600" y="1447800"/>
            <a:ext cx="1219200" cy="1606297"/>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1316</TotalTime>
  <Words>1555</Words>
  <Application>Microsoft Office PowerPoint</Application>
  <PresentationFormat>On-screen Show (4:3)</PresentationFormat>
  <Paragraphs>351</Paragraphs>
  <Slides>39</Slides>
  <Notes>39</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Verve</vt:lpstr>
      <vt:lpstr>RtI &amp; ELLs: Interpreting Reading Achievement Data</vt:lpstr>
      <vt:lpstr>The RtI Framework</vt:lpstr>
      <vt:lpstr>The RtI Framework</vt:lpstr>
      <vt:lpstr>The RtI Framework</vt:lpstr>
      <vt:lpstr>The RtI Framework</vt:lpstr>
      <vt:lpstr>The RtI Framework</vt:lpstr>
      <vt:lpstr>Accessible, Comprehensible, Meaningful</vt:lpstr>
      <vt:lpstr>Accessible, Comprehensible, and Meaningful</vt:lpstr>
      <vt:lpstr>Truths About ELLs</vt:lpstr>
      <vt:lpstr>Truths About ELLs</vt:lpstr>
      <vt:lpstr>Truths About ELLs</vt:lpstr>
      <vt:lpstr>Foundational Assumptions in Teaching Native-English Speakers to Read</vt:lpstr>
      <vt:lpstr>Foundational Assumptions in Teaching Native-English Speakers to Read</vt:lpstr>
      <vt:lpstr>Reading Instruction Based on These Assumptions</vt:lpstr>
      <vt:lpstr>BUT for (many) ELLs . . .</vt:lpstr>
      <vt:lpstr>BUT for  (many) ELLs . . .</vt:lpstr>
      <vt:lpstr>The RtI Framework</vt:lpstr>
      <vt:lpstr>The Problem:</vt:lpstr>
      <vt:lpstr>The Problem:</vt:lpstr>
      <vt:lpstr>Thomas &amp; Collier</vt:lpstr>
      <vt:lpstr>“Best Case Scenario”</vt:lpstr>
      <vt:lpstr>Clash of the Benchmarks</vt:lpstr>
      <vt:lpstr>A Reading Level is Only One Piece of the Puzzle</vt:lpstr>
      <vt:lpstr>Language Competence</vt:lpstr>
      <vt:lpstr>Language Competence</vt:lpstr>
      <vt:lpstr>Rigby’s On Our Way to English Language &amp; Literacy Framework</vt:lpstr>
      <vt:lpstr>Rigby’s On Our Way to English Language &amp; Literacy Framework</vt:lpstr>
      <vt:lpstr>Transfer of Reading Skills from L1 to L2</vt:lpstr>
      <vt:lpstr>Thomas &amp; Collier (Again)</vt:lpstr>
      <vt:lpstr>So What?</vt:lpstr>
      <vt:lpstr>The RtI Framework</vt:lpstr>
      <vt:lpstr>What about Interventions?</vt:lpstr>
      <vt:lpstr>Intervention Issues </vt:lpstr>
      <vt:lpstr>Intervention &amp; Monitoring Issues</vt:lpstr>
      <vt:lpstr>Models of RtI </vt:lpstr>
      <vt:lpstr>Interpreting Reading Achievement Data for ELLs</vt:lpstr>
      <vt:lpstr>Slide 37</vt:lpstr>
      <vt:lpstr>Slide 38</vt:lpstr>
      <vt:lpstr>Slide 39</vt:lpstr>
    </vt:vector>
  </TitlesOfParts>
  <Company>School District of Janesville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jdecook</dc:creator>
  <cp:lastModifiedBy>jdecook</cp:lastModifiedBy>
  <cp:revision>94</cp:revision>
  <dcterms:created xsi:type="dcterms:W3CDTF">2010-03-16T18:20:05Z</dcterms:created>
  <dcterms:modified xsi:type="dcterms:W3CDTF">2010-10-18T21:58:25Z</dcterms:modified>
</cp:coreProperties>
</file>