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76" r:id="rId12"/>
    <p:sldId id="267" r:id="rId13"/>
    <p:sldId id="268" r:id="rId14"/>
    <p:sldId id="269" r:id="rId15"/>
    <p:sldId id="277" r:id="rId16"/>
    <p:sldId id="270" r:id="rId17"/>
    <p:sldId id="271" r:id="rId18"/>
    <p:sldId id="272" r:id="rId19"/>
    <p:sldId id="278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2449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408CA3-6F51-42AE-8778-DF476861C29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1A9470-94CA-4D6C-94AB-DA21FA4CB33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2283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en-US" sz="2400" b="1" dirty="0" smtClean="0"/>
              <a:t>Presented by Julie A. DeCook</a:t>
            </a:r>
          </a:p>
          <a:p>
            <a:pPr algn="ctr">
              <a:buNone/>
            </a:pPr>
            <a:r>
              <a:rPr lang="en-US" sz="2400" b="1" dirty="0" smtClean="0"/>
              <a:t>ELL Program Support Teacher</a:t>
            </a:r>
          </a:p>
          <a:p>
            <a:pPr algn="ctr">
              <a:buNone/>
            </a:pPr>
            <a:r>
              <a:rPr lang="en-US" sz="2400" b="1" dirty="0" smtClean="0"/>
              <a:t>School District of Janesville</a:t>
            </a:r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en-US" sz="2400" b="1" dirty="0" smtClean="0"/>
              <a:t>WITESOL Conference</a:t>
            </a:r>
          </a:p>
          <a:p>
            <a:pPr algn="ctr">
              <a:buNone/>
            </a:pPr>
            <a:r>
              <a:rPr lang="en-US" sz="2400" b="1" dirty="0" smtClean="0"/>
              <a:t>October 9, 2009</a:t>
            </a:r>
            <a:endParaRPr lang="en-US" sz="2400" b="1" dirty="0"/>
          </a:p>
        </p:txBody>
      </p:sp>
      <p:pic>
        <p:nvPicPr>
          <p:cNvPr id="1027" name="Picture 3" descr="C:\Documents and Settings\jdecook\Local Settings\Temporary Internet Files\Content.IE5\KP6NHT1V\MPj04394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0"/>
            <a:ext cx="3276600" cy="2187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Proportionate Representation</a:t>
            </a:r>
          </a:p>
          <a:p>
            <a:pPr algn="ctr"/>
            <a:r>
              <a:rPr lang="en-US" dirty="0" smtClean="0"/>
              <a:t>Gifted Programming &amp; Talent Development</a:t>
            </a:r>
          </a:p>
          <a:p>
            <a:pPr algn="ctr"/>
            <a:r>
              <a:rPr lang="en-US" dirty="0" smtClean="0"/>
              <a:t>Special Education Referrals &amp; Identifications</a:t>
            </a:r>
          </a:p>
          <a:p>
            <a:pPr algn="ctr"/>
            <a:r>
              <a:rPr lang="en-US" dirty="0" smtClean="0"/>
              <a:t>Disaggregated Achievement Data</a:t>
            </a:r>
          </a:p>
          <a:p>
            <a:pPr algn="ctr"/>
            <a:r>
              <a:rPr lang="en-US" dirty="0" smtClean="0"/>
              <a:t>Disciplinary Data</a:t>
            </a:r>
          </a:p>
          <a:p>
            <a:pPr algn="ctr"/>
            <a:r>
              <a:rPr lang="en-US" dirty="0" smtClean="0"/>
              <a:t>Attendance Data</a:t>
            </a:r>
            <a:endParaRPr lang="en-US" dirty="0"/>
          </a:p>
        </p:txBody>
      </p:sp>
      <p:pic>
        <p:nvPicPr>
          <p:cNvPr id="11267" name="Picture 3" descr="C:\Documents and Settings\jdecook\Local Settings\Temporary Internet Files\Content.IE5\SEB5H762\MPj040926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724400"/>
            <a:ext cx="1524000" cy="1524000"/>
          </a:xfrm>
          <a:prstGeom prst="rect">
            <a:avLst/>
          </a:prstGeom>
          <a:noFill/>
        </p:spPr>
      </p:pic>
      <p:pic>
        <p:nvPicPr>
          <p:cNvPr id="11268" name="Picture 4" descr="C:\Documents and Settings\jdecook\Local Settings\Temporary Internet Files\Content.IE5\ELKDO5MN\MPj03140820000[1].jpg"/>
          <p:cNvPicPr>
            <a:picLocks noChangeAspect="1" noChangeArrowheads="1"/>
          </p:cNvPicPr>
          <p:nvPr/>
        </p:nvPicPr>
        <p:blipFill>
          <a:blip r:embed="rId3" cstate="print"/>
          <a:srcRect t="9348" b="11196"/>
          <a:stretch>
            <a:fillRect/>
          </a:stretch>
        </p:blipFill>
        <p:spPr bwMode="auto">
          <a:xfrm>
            <a:off x="838200" y="4800600"/>
            <a:ext cx="16002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u="sng" dirty="0" smtClean="0"/>
              <a:t>Opportunity to Learn</a:t>
            </a:r>
          </a:p>
          <a:p>
            <a:pPr algn="ctr">
              <a:buNone/>
            </a:pPr>
            <a:r>
              <a:rPr lang="en-US" sz="4400" dirty="0" smtClean="0"/>
              <a:t>What’s Working Well for You?</a:t>
            </a:r>
            <a:endParaRPr lang="en-US" sz="4400" dirty="0"/>
          </a:p>
        </p:txBody>
      </p:sp>
      <p:pic>
        <p:nvPicPr>
          <p:cNvPr id="16392" name="Picture 8" descr="C:\Documents and Settings\jdecook\Local Settings\Temporary Internet Files\Content.IE5\WPODAFAP\MPj040914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276600"/>
            <a:ext cx="2204219" cy="3314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Intervention Issues</a:t>
            </a:r>
          </a:p>
          <a:p>
            <a:r>
              <a:rPr lang="en-US" dirty="0" smtClean="0"/>
              <a:t>Research/Evidence-Based Interventions</a:t>
            </a:r>
          </a:p>
          <a:p>
            <a:r>
              <a:rPr lang="en-US" dirty="0" smtClean="0"/>
              <a:t>Ecological Validity</a:t>
            </a:r>
          </a:p>
          <a:p>
            <a:r>
              <a:rPr lang="en-US" dirty="0" smtClean="0"/>
              <a:t>Population Validity</a:t>
            </a:r>
          </a:p>
          <a:p>
            <a:r>
              <a:rPr lang="en-US" dirty="0" smtClean="0"/>
              <a:t>Fidelity of Implementation</a:t>
            </a:r>
          </a:p>
          <a:p>
            <a:endParaRPr lang="en-US" dirty="0"/>
          </a:p>
        </p:txBody>
      </p:sp>
      <p:pic>
        <p:nvPicPr>
          <p:cNvPr id="12290" name="Picture 2" descr="C:\Documents and Settings\jdecook\Local Settings\Temporary Internet Files\Content.IE5\SEB5H762\MPj043315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895600"/>
            <a:ext cx="1676400" cy="1676400"/>
          </a:xfrm>
          <a:prstGeom prst="rect">
            <a:avLst/>
          </a:prstGeom>
          <a:noFill/>
        </p:spPr>
      </p:pic>
      <p:pic>
        <p:nvPicPr>
          <p:cNvPr id="12294" name="Picture 6" descr="C:\Documents and Settings\jdecook\Local Settings\Temporary Internet Files\Content.IE5\SEB5H762\MPj041405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2404"/>
            <a:ext cx="2286000" cy="1523405"/>
          </a:xfrm>
          <a:prstGeom prst="rect">
            <a:avLst/>
          </a:prstGeom>
          <a:noFill/>
        </p:spPr>
      </p:pic>
      <p:pic>
        <p:nvPicPr>
          <p:cNvPr id="9" name="Picture 6" descr="C:\Documents and Settings\jdecook\Local Settings\Temporary Internet Files\Content.IE5\SEB5H762\MPj041405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953000"/>
            <a:ext cx="2286000" cy="1523405"/>
          </a:xfrm>
          <a:prstGeom prst="rect">
            <a:avLst/>
          </a:prstGeom>
          <a:noFill/>
        </p:spPr>
      </p:pic>
      <p:pic>
        <p:nvPicPr>
          <p:cNvPr id="10" name="Picture 6" descr="C:\Documents and Settings\jdecook\Local Settings\Temporary Internet Files\Content.IE5\SEB5H762\MPj041405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953000"/>
            <a:ext cx="2286000" cy="1523405"/>
          </a:xfrm>
          <a:prstGeom prst="rect">
            <a:avLst/>
          </a:prstGeom>
          <a:noFill/>
        </p:spPr>
      </p:pic>
      <p:pic>
        <p:nvPicPr>
          <p:cNvPr id="11" name="Picture 6" descr="C:\Documents and Settings\jdecook\Local Settings\Temporary Internet Files\Content.IE5\SEB5H762\MPj041405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953000"/>
            <a:ext cx="2286000" cy="1523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Documents and Settings\jdecook\Local Settings\Temporary Internet Files\Content.IE5\6N892RIJ\MPj03991390000[1].jpg"/>
          <p:cNvPicPr>
            <a:picLocks noChangeAspect="1" noChangeArrowheads="1"/>
          </p:cNvPicPr>
          <p:nvPr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533400" y="1447800"/>
            <a:ext cx="8077199" cy="46155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Intervention Selection &amp; Progress Monitoring Issues</a:t>
            </a:r>
          </a:p>
          <a:p>
            <a:r>
              <a:rPr lang="en-US" dirty="0" smtClean="0"/>
              <a:t>What is the expected trendline for growth?</a:t>
            </a:r>
          </a:p>
          <a:p>
            <a:r>
              <a:rPr lang="en-US" dirty="0" smtClean="0"/>
              <a:t>Population-based trendline vs. standards-based trendlines.</a:t>
            </a:r>
          </a:p>
          <a:p>
            <a:r>
              <a:rPr lang="en-US" dirty="0" smtClean="0"/>
              <a:t>Time it takes to acquire full proficiency vs. “fixing” gaps through 6-8 week interventions.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Models of RtI</a:t>
            </a:r>
          </a:p>
          <a:p>
            <a:r>
              <a:rPr lang="en-US" u="sng" dirty="0" smtClean="0"/>
              <a:t>Standards-Based</a:t>
            </a:r>
            <a:r>
              <a:rPr lang="en-US" dirty="0" smtClean="0"/>
              <a:t>: is the student meeting expected benchmarks for his/her grade-level?</a:t>
            </a:r>
          </a:p>
          <a:p>
            <a:r>
              <a:rPr lang="en-US" u="sng" dirty="0" smtClean="0"/>
              <a:t>Problem-Based</a:t>
            </a:r>
            <a:r>
              <a:rPr lang="en-US" dirty="0" smtClean="0"/>
              <a:t>: is the student making comparable/expected/appropriate progress in relation to “true peers”?</a:t>
            </a:r>
            <a:endParaRPr lang="en-US" dirty="0"/>
          </a:p>
        </p:txBody>
      </p:sp>
      <p:pic>
        <p:nvPicPr>
          <p:cNvPr id="14338" name="Picture 2" descr="C:\Documents and Settings\jdecook\Local Settings\Temporary Internet Files\Content.IE5\ELKDO5MN\MPj044221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381500"/>
            <a:ext cx="13970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u="sng" dirty="0" smtClean="0"/>
              <a:t>Intervention &amp; Progress Monitoring</a:t>
            </a:r>
          </a:p>
          <a:p>
            <a:pPr algn="ctr">
              <a:buNone/>
            </a:pPr>
            <a:r>
              <a:rPr lang="en-US" sz="4400" dirty="0" smtClean="0"/>
              <a:t>What’s Working Well for You?</a:t>
            </a:r>
            <a:endParaRPr lang="en-US" sz="4400" dirty="0"/>
          </a:p>
        </p:txBody>
      </p:sp>
      <p:pic>
        <p:nvPicPr>
          <p:cNvPr id="17411" name="Picture 3" descr="C:\Documents and Settings\jdecook\Local Settings\Temporary Internet Files\Content.IE5\KDCWISC5\MPj042212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429000"/>
            <a:ext cx="4109195" cy="2706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562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u="sng" dirty="0" err="1" smtClean="0"/>
              <a:t>Prerefferal</a:t>
            </a:r>
            <a:r>
              <a:rPr lang="en-US" u="sng" dirty="0" smtClean="0"/>
              <a:t> Considerations</a:t>
            </a:r>
          </a:p>
          <a:p>
            <a:pPr algn="ctr"/>
            <a:r>
              <a:rPr lang="en-US" dirty="0" smtClean="0"/>
              <a:t>Native language proficiency &amp; literacy</a:t>
            </a:r>
          </a:p>
          <a:p>
            <a:pPr algn="ctr"/>
            <a:r>
              <a:rPr lang="en-US" dirty="0" smtClean="0"/>
              <a:t>Dominant language proficiency &amp; literacy</a:t>
            </a:r>
          </a:p>
          <a:p>
            <a:pPr algn="ctr"/>
            <a:r>
              <a:rPr lang="en-US" dirty="0" smtClean="0"/>
              <a:t>Limited formal or interrupted schooling</a:t>
            </a:r>
          </a:p>
          <a:p>
            <a:pPr algn="ctr"/>
            <a:r>
              <a:rPr lang="en-US" dirty="0" smtClean="0"/>
              <a:t>Migrant Status</a:t>
            </a:r>
          </a:p>
          <a:p>
            <a:pPr algn="ctr"/>
            <a:r>
              <a:rPr lang="en-US" dirty="0" smtClean="0"/>
              <a:t>Refugee Experience</a:t>
            </a:r>
          </a:p>
          <a:p>
            <a:pPr algn="ctr"/>
            <a:r>
              <a:rPr lang="en-US" dirty="0" smtClean="0"/>
              <a:t>Schooling Practices in Native Country</a:t>
            </a:r>
          </a:p>
          <a:p>
            <a:pPr algn="ctr"/>
            <a:r>
              <a:rPr lang="en-US" dirty="0" smtClean="0"/>
              <a:t>Cultural and linguistic transfer issues</a:t>
            </a:r>
          </a:p>
          <a:p>
            <a:pPr algn="ctr"/>
            <a:r>
              <a:rPr lang="en-US" dirty="0" smtClean="0"/>
              <a:t>Health and Developmental History</a:t>
            </a:r>
          </a:p>
          <a:p>
            <a:pPr algn="ctr"/>
            <a:r>
              <a:rPr lang="en-US" dirty="0" smtClean="0"/>
              <a:t>Current Health: Vision &amp; Hearing</a:t>
            </a:r>
          </a:p>
          <a:p>
            <a:pPr algn="ctr"/>
            <a:r>
              <a:rPr lang="en-US" dirty="0" smtClean="0"/>
              <a:t>Slow progress or no progress?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5143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u="sng" dirty="0" smtClean="0"/>
              <a:t>Prereferral Considerations</a:t>
            </a:r>
          </a:p>
          <a:p>
            <a:r>
              <a:rPr lang="en-US" dirty="0" smtClean="0"/>
              <a:t>Are difficulties typical of “true peers” or red flags?</a:t>
            </a:r>
          </a:p>
          <a:p>
            <a:r>
              <a:rPr lang="en-US" dirty="0" smtClean="0"/>
              <a:t>Do difficulties show across types of activities, content areas, skills, and languages?</a:t>
            </a:r>
          </a:p>
          <a:p>
            <a:r>
              <a:rPr lang="en-US" dirty="0" smtClean="0"/>
              <a:t>Has the student had adequately supported English learning environments?</a:t>
            </a:r>
          </a:p>
          <a:p>
            <a:r>
              <a:rPr lang="en-US" dirty="0" smtClean="0"/>
              <a:t>Have ELL strategies/interventions been successful?</a:t>
            </a:r>
          </a:p>
          <a:p>
            <a:r>
              <a:rPr lang="en-US" dirty="0" smtClean="0"/>
              <a:t>Are there any red flags in the student’s schooling history? (Especially if outside the U.S.)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Referral</a:t>
            </a:r>
          </a:p>
          <a:p>
            <a:pPr algn="ctr"/>
            <a:r>
              <a:rPr lang="en-US" dirty="0" smtClean="0"/>
              <a:t>Dominant Language</a:t>
            </a:r>
          </a:p>
          <a:p>
            <a:pPr algn="ctr"/>
            <a:r>
              <a:rPr lang="en-US" dirty="0" smtClean="0"/>
              <a:t>Language of Instruction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u="sng" dirty="0" smtClean="0"/>
              <a:t>Prereferral/Referral Considerations</a:t>
            </a:r>
          </a:p>
          <a:p>
            <a:pPr algn="ctr">
              <a:buNone/>
            </a:pPr>
            <a:r>
              <a:rPr lang="en-US" sz="4800" dirty="0" smtClean="0"/>
              <a:t>What Wisdom </a:t>
            </a:r>
          </a:p>
          <a:p>
            <a:pPr algn="ctr">
              <a:buNone/>
            </a:pPr>
            <a:r>
              <a:rPr lang="en-US" sz="4800" dirty="0" smtClean="0"/>
              <a:t>Do You Have to Share?</a:t>
            </a:r>
            <a:endParaRPr lang="en-US" sz="4800" dirty="0"/>
          </a:p>
        </p:txBody>
      </p:sp>
      <p:pic>
        <p:nvPicPr>
          <p:cNvPr id="18436" name="Picture 4" descr="C:\Documents and Settings\jdecook\Local Settings\Temporary Internet Files\Content.IE5\M6UX6KMR\MPj043950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953000"/>
            <a:ext cx="2590800" cy="1724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i="1" dirty="0" smtClean="0"/>
              <a:t>	Journeys like artists, are born and not made.  A thousand differing circumstances contribute to them, few of them willed or determined by the will—whatever we make think.</a:t>
            </a:r>
          </a:p>
          <a:p>
            <a:pPr algn="r">
              <a:buNone/>
            </a:pPr>
            <a:r>
              <a:rPr lang="en-US" i="1" dirty="0" smtClean="0"/>
              <a:t>~Lawrence Durrell</a:t>
            </a:r>
            <a:endParaRPr lang="en-US" i="1" dirty="0"/>
          </a:p>
        </p:txBody>
      </p:sp>
      <p:pic>
        <p:nvPicPr>
          <p:cNvPr id="5122" name="Picture 2" descr="C:\Documents and Settings\jdecook\Local Settings\Temporary Internet Files\Content.IE5\WPODAFAP\MPj044251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5029200"/>
            <a:ext cx="2133600" cy="142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95800" y="1295400"/>
            <a:ext cx="4191000" cy="533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059" t="22904" r="29797" b="8067"/>
          <a:stretch>
            <a:fillRect/>
          </a:stretch>
        </p:blipFill>
        <p:spPr bwMode="auto">
          <a:xfrm>
            <a:off x="4648200" y="1371600"/>
            <a:ext cx="3886200" cy="51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1600200"/>
            <a:ext cx="358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Essential Questions Per Tier to Ensure Appropriate Instruction of ELLs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24400" y="1752600"/>
            <a:ext cx="4038600" cy="480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656" t="22904" r="29797" b="11435"/>
          <a:stretch>
            <a:fillRect/>
          </a:stretch>
        </p:blipFill>
        <p:spPr bwMode="auto">
          <a:xfrm>
            <a:off x="4876800" y="1828800"/>
            <a:ext cx="3657600" cy="455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167640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Our Questions and Understandings thus Far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The Journey Continues</a:t>
            </a:r>
            <a:endParaRPr lang="en-US" u="sng" dirty="0"/>
          </a:p>
        </p:txBody>
      </p:sp>
      <p:pic>
        <p:nvPicPr>
          <p:cNvPr id="15362" name="Picture 2" descr="C:\Documents and Settings\jdecook\Local Settings\Temporary Internet Files\Content.IE5\M6UX6KMR\MPj043835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438400"/>
            <a:ext cx="2746248" cy="4113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      </a:t>
            </a:r>
            <a:r>
              <a:rPr lang="en-US" b="1" dirty="0" smtClean="0">
                <a:solidFill>
                  <a:srgbClr val="C00000"/>
                </a:solidFill>
              </a:rPr>
              <a:t>       </a:t>
            </a:r>
            <a:r>
              <a:rPr lang="en-US" b="1" u="sng" dirty="0" smtClean="0">
                <a:solidFill>
                  <a:srgbClr val="C00000"/>
                </a:solidFill>
              </a:rPr>
              <a:t>The Planets Aligned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1524000"/>
            <a:ext cx="2667000" cy="2362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Disproportionate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286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RtI in Law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57200" y="4419600"/>
            <a:ext cx="16764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Standards-Based Reporting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905000" y="4800600"/>
            <a:ext cx="19050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Curriculum Renewal Process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581400" y="4572000"/>
            <a:ext cx="19812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Formative &amp; Common Assessment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257800" y="44958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Grading &amp; Reporting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248400" y="3581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Diversity-Focused Staff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58000" y="25146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ELL Program Support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391400" y="14478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More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Documents and Settings\jdecook\Local Settings\Temporary Internet Files\Content.IE5\I5ILIN67\MPj042225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90800"/>
            <a:ext cx="1830447" cy="1322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5410200" cy="49228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Together Everyone </a:t>
            </a:r>
          </a:p>
          <a:p>
            <a:pPr algn="ctr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Achieves More</a:t>
            </a:r>
          </a:p>
          <a:p>
            <a:r>
              <a:rPr lang="en-US" dirty="0" smtClean="0"/>
              <a:t>Leadership from Special Education &amp; Instructional Services</a:t>
            </a:r>
          </a:p>
          <a:p>
            <a:r>
              <a:rPr lang="en-US" dirty="0" smtClean="0"/>
              <a:t>Ownership by Buildings &amp; Central Office</a:t>
            </a:r>
          </a:p>
          <a:p>
            <a:r>
              <a:rPr lang="en-US" dirty="0" smtClean="0"/>
              <a:t>Cross-district, </a:t>
            </a:r>
            <a:r>
              <a:rPr lang="en-US" dirty="0" smtClean="0"/>
              <a:t>C</a:t>
            </a:r>
            <a:r>
              <a:rPr lang="en-US" dirty="0" smtClean="0"/>
              <a:t>ross-specialty </a:t>
            </a:r>
            <a:r>
              <a:rPr lang="en-US" dirty="0" smtClean="0"/>
              <a:t>C</a:t>
            </a:r>
            <a:r>
              <a:rPr lang="en-US" dirty="0" smtClean="0"/>
              <a:t>ollaboration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6146" name="Picture 2" descr="C:\Documents and Settings\jdecook\Local Settings\Temporary Internet Files\Content.IE5\KDCWISC5\MPj043302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24000"/>
            <a:ext cx="33528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2286000"/>
            <a:ext cx="5410200" cy="3322638"/>
          </a:xfrm>
        </p:spPr>
        <p:txBody>
          <a:bodyPr/>
          <a:lstStyle/>
          <a:p>
            <a:pPr algn="ctr">
              <a:buNone/>
            </a:pPr>
            <a:r>
              <a:rPr lang="en-US" b="1" u="sng" dirty="0" smtClean="0"/>
              <a:t>Steps in the Process</a:t>
            </a:r>
          </a:p>
          <a:p>
            <a:pPr algn="ctr"/>
            <a:r>
              <a:rPr lang="en-US" dirty="0" smtClean="0"/>
              <a:t>Opportunity to Learn</a:t>
            </a:r>
          </a:p>
          <a:p>
            <a:pPr algn="ctr"/>
            <a:r>
              <a:rPr lang="en-US" dirty="0" smtClean="0"/>
              <a:t>Interventions</a:t>
            </a:r>
          </a:p>
          <a:p>
            <a:pPr algn="ctr"/>
            <a:r>
              <a:rPr lang="en-US" dirty="0" smtClean="0"/>
              <a:t>Pre-Referral Considerations</a:t>
            </a:r>
          </a:p>
          <a:p>
            <a:pPr algn="ctr"/>
            <a:r>
              <a:rPr lang="en-US" dirty="0" smtClean="0"/>
              <a:t>Referral &amp; Evaluation</a:t>
            </a:r>
            <a:endParaRPr lang="en-US" dirty="0"/>
          </a:p>
        </p:txBody>
      </p:sp>
      <p:pic>
        <p:nvPicPr>
          <p:cNvPr id="8194" name="Picture 2" descr="C:\Documents and Settings\jdecook\Local Settings\Temporary Internet Files\Content.IE5\KP6NHT1V\MPj043883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3025503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u="sng" dirty="0" smtClean="0"/>
              <a:t>Questions, Questions, and More Questions</a:t>
            </a:r>
          </a:p>
          <a:p>
            <a:pPr algn="ctr">
              <a:buNone/>
            </a:pPr>
            <a:r>
              <a:rPr lang="en-US" dirty="0" smtClean="0"/>
              <a:t>Post-It Activity</a:t>
            </a:r>
          </a:p>
          <a:p>
            <a:pPr algn="ctr">
              <a:buNone/>
            </a:pPr>
            <a:endParaRPr lang="en-US" b="1" u="sng" dirty="0" smtClean="0"/>
          </a:p>
          <a:p>
            <a:pPr algn="ctr"/>
            <a:r>
              <a:rPr lang="en-US" dirty="0" smtClean="0"/>
              <a:t>Opportunity to Learn</a:t>
            </a:r>
          </a:p>
          <a:p>
            <a:pPr algn="ctr"/>
            <a:r>
              <a:rPr lang="en-US" dirty="0" smtClean="0"/>
              <a:t>Interventions</a:t>
            </a:r>
          </a:p>
          <a:p>
            <a:pPr algn="ctr"/>
            <a:r>
              <a:rPr lang="en-US" dirty="0" smtClean="0"/>
              <a:t>Pre-Referral Considerations</a:t>
            </a:r>
          </a:p>
          <a:p>
            <a:pPr algn="ctr"/>
            <a:r>
              <a:rPr lang="en-US" dirty="0" smtClean="0"/>
              <a:t>Referral &amp; Evaluation</a:t>
            </a:r>
          </a:p>
          <a:p>
            <a:pPr algn="ctr">
              <a:buNone/>
            </a:pPr>
            <a:endParaRPr lang="en-US" b="1" u="sng" dirty="0"/>
          </a:p>
        </p:txBody>
      </p:sp>
      <p:pic>
        <p:nvPicPr>
          <p:cNvPr id="9219" name="Picture 3" descr="C:\Documents and Settings\jdecook\Local Settings\Temporary Internet Files\Content.IE5\KP6NHT1V\MPj043095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1676400" cy="1117163"/>
          </a:xfrm>
          <a:prstGeom prst="rect">
            <a:avLst/>
          </a:prstGeom>
          <a:noFill/>
        </p:spPr>
      </p:pic>
      <p:pic>
        <p:nvPicPr>
          <p:cNvPr id="6" name="Picture 3" descr="C:\Documents and Settings\jdecook\Local Settings\Temporary Internet Files\Content.IE5\KP6NHT1V\MPj043095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0"/>
            <a:ext cx="1676400" cy="1117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b="1" dirty="0" smtClean="0"/>
              <a:t>Opportunity to Learn=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Accessible</a:t>
            </a:r>
            <a:r>
              <a:rPr lang="en-US" b="1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Comprehensible</a:t>
            </a: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Meaningful</a:t>
            </a:r>
          </a:p>
          <a:p>
            <a:pPr algn="ctr">
              <a:buNone/>
            </a:pPr>
            <a:r>
              <a:rPr lang="en-US" b="1" dirty="0" smtClean="0"/>
              <a:t>Instruction</a:t>
            </a:r>
          </a:p>
          <a:p>
            <a:pPr algn="ctr">
              <a:buNone/>
            </a:pPr>
            <a:r>
              <a:rPr lang="en-US" b="1" dirty="0" smtClean="0"/>
              <a:t>In the</a:t>
            </a:r>
          </a:p>
          <a:p>
            <a:pPr algn="ctr">
              <a:buNone/>
            </a:pPr>
            <a:r>
              <a:rPr lang="en-US" b="1" dirty="0" smtClean="0"/>
              <a:t>Universal Classroom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42" name="Picture 2" descr="C:\Documents and Settings\jdecook\Local Settings\Temporary Internet Files\Content.IE5\KDCWISC5\MPj04394840000[1].jpg"/>
          <p:cNvPicPr>
            <a:picLocks noChangeAspect="1" noChangeArrowheads="1"/>
          </p:cNvPicPr>
          <p:nvPr/>
        </p:nvPicPr>
        <p:blipFill>
          <a:blip r:embed="rId2" cstate="print"/>
          <a:srcRect t="16213"/>
          <a:stretch>
            <a:fillRect/>
          </a:stretch>
        </p:blipFill>
        <p:spPr bwMode="auto">
          <a:xfrm>
            <a:off x="3048000" y="4800600"/>
            <a:ext cx="31242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Accessible</a:t>
            </a:r>
            <a:r>
              <a:rPr lang="en-US" b="1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Comprehensible</a:t>
            </a: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Meaningful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5638800"/>
            <a:ext cx="7086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Differentiation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9000" y="2209800"/>
            <a:ext cx="2362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Cultural Relevancy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3352800"/>
            <a:ext cx="2362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Formative Assessment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3352800"/>
            <a:ext cx="2362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Linguistic Accommodations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05200" y="4495800"/>
            <a:ext cx="2362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Teacher-Ownership of Learning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4495800"/>
            <a:ext cx="2362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Multiple Opportunities to Learn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67400" y="4495800"/>
            <a:ext cx="2362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Talent Development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5400" y="3048000"/>
            <a:ext cx="6705600" cy="327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a story: </a:t>
            </a:r>
            <a:r>
              <a:rPr lang="en-US" dirty="0" err="1" smtClean="0"/>
              <a:t>rti</a:t>
            </a:r>
            <a:r>
              <a:rPr lang="en-US" dirty="0" smtClean="0"/>
              <a:t> &amp; 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Cultural Relevance</a:t>
            </a:r>
          </a:p>
          <a:p>
            <a:pPr algn="ctr">
              <a:buNone/>
            </a:pPr>
            <a:r>
              <a:rPr lang="en-US" dirty="0" smtClean="0"/>
              <a:t>“Mirror, mirror on the wall, do I see myself at all?”</a:t>
            </a:r>
            <a:endParaRPr lang="en-US" dirty="0"/>
          </a:p>
        </p:txBody>
      </p:sp>
      <p:pic>
        <p:nvPicPr>
          <p:cNvPr id="2053" name="Picture 5" descr="C:\Documents and Settings\jdecook\Local Settings\Temporary Internet Files\Content.IE5\WPODAFAP\MCj007875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200400"/>
            <a:ext cx="3173881" cy="2805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338</TotalTime>
  <Words>599</Words>
  <Application>Microsoft Office PowerPoint</Application>
  <PresentationFormat>On-screen Show (4:3)</PresentationFormat>
  <Paragraphs>125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Trek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  <vt:lpstr>The beginning of a story: rti &amp; ells</vt:lpstr>
    </vt:vector>
  </TitlesOfParts>
  <Company>School District of Janesville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</dc:title>
  <dc:creator>jdecook</dc:creator>
  <cp:lastModifiedBy>jdecook</cp:lastModifiedBy>
  <cp:revision>22</cp:revision>
  <dcterms:created xsi:type="dcterms:W3CDTF">2009-10-07T14:15:48Z</dcterms:created>
  <dcterms:modified xsi:type="dcterms:W3CDTF">2009-10-07T19:54:03Z</dcterms:modified>
</cp:coreProperties>
</file>